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85" r:id="rId12"/>
    <p:sldId id="269" r:id="rId13"/>
    <p:sldId id="283" r:id="rId14"/>
    <p:sldId id="270" r:id="rId15"/>
    <p:sldId id="271" r:id="rId16"/>
    <p:sldId id="286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98</c:v>
                </c:pt>
                <c:pt idx="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3-4994-89A9-6AD780AA13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2024-2025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96</c:v>
                </c:pt>
                <c:pt idx="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53-4994-89A9-6AD780AA13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2025-2026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100</c:v>
                </c:pt>
                <c:pt idx="1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2-4A0F-A955-EAE145617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137600"/>
        <c:axId val="145340032"/>
      </c:barChart>
      <c:catAx>
        <c:axId val="14613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5340032"/>
        <c:crosses val="autoZero"/>
        <c:auto val="1"/>
        <c:lblAlgn val="ctr"/>
        <c:lblOffset val="100"/>
        <c:noMultiLvlLbl val="0"/>
      </c:catAx>
      <c:valAx>
        <c:axId val="145340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137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81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1C-41F2-AF50-6922719E111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2024-2025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40</c:v>
                </c:pt>
                <c:pt idx="1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1C-41F2-AF50-6922719E111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2025-2026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83</c:v>
                </c:pt>
                <c:pt idx="1">
                  <c:v>66.599999999999994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A-425E-AFD3-C83FC6A0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800704"/>
        <c:axId val="148668992"/>
      </c:barChart>
      <c:catAx>
        <c:axId val="145800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8668992"/>
        <c:crosses val="autoZero"/>
        <c:auto val="1"/>
        <c:lblAlgn val="ctr"/>
        <c:lblOffset val="100"/>
        <c:noMultiLvlLbl val="0"/>
      </c:catAx>
      <c:valAx>
        <c:axId val="148668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8007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Анализ итоговой аттестации за 2025 – 2026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>
            <a:lum bright="23000" contrast="-3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Активность участия выпускников в ЕГЭ.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152733"/>
              </p:ext>
            </p:extLst>
          </p:nvPr>
        </p:nvGraphicFramePr>
        <p:xfrm>
          <a:off x="971600" y="1928802"/>
          <a:ext cx="7600925" cy="2643205"/>
        </p:xfrm>
        <a:graphic>
          <a:graphicData uri="http://schemas.openxmlformats.org/drawingml/2006/table">
            <a:tbl>
              <a:tblPr/>
              <a:tblGrid>
                <a:gridCol w="179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7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934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b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участников</a:t>
                      </a:r>
                      <a:b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ЕГЭ</a:t>
                      </a:r>
                      <a:b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(чел.)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 текущего года, </a:t>
                      </a:r>
                      <a:b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сдававших в форме ЕГЭ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41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экз.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67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/>
              <a:t>Информация о выпускниках успешно (выше минимального порога) сдавших ЕГЭ по обязательным предметам, предметам по выбору, сдавших все предметы ЕГЭ с результатом в 81 балл и выше.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245336"/>
              </p:ext>
            </p:extLst>
          </p:nvPr>
        </p:nvGraphicFramePr>
        <p:xfrm>
          <a:off x="1509712" y="2548731"/>
          <a:ext cx="6124575" cy="2284413"/>
        </p:xfrm>
        <a:graphic>
          <a:graphicData uri="http://schemas.openxmlformats.org/drawingml/2006/table">
            <a:tbl>
              <a:tblPr/>
              <a:tblGrid>
                <a:gridCol w="858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6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86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86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0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2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ЕГЭ (чел.)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выпускников, успешно сдавших оба обязательных предмета ЕГЭ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выпускников, успешно сдавших все предметы ЕГЭ (обязательные и предметы по выбору)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выпускников, сдавших все ЕГЭ с результатом 81 балл и выше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 выпускников преодолели минимальный порог по всем предметам (ДА, НЕТ)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     (чел.)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                     (% от количества  участников ЕГЭ)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     (чел.)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                     (% от количества  участников ЕГЭ)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     (чел.)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                      (% от количества  участников ЕГЭ)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556"/>
            <a:ext cx="9144000" cy="69573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математике (профильный уровень) в форме ЕГЭ.</a:t>
            </a:r>
            <a:br>
              <a:rPr lang="ru-RU" dirty="0"/>
            </a:b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D2338CE-A0A0-38A7-06C8-ECD6B40FE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8909" y="1770477"/>
            <a:ext cx="6986182" cy="12477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1A7681-F9AB-600B-B981-793F9C64D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3676014"/>
            <a:ext cx="6289530" cy="15466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русский язык в форме ЕГЭ.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B9FCA2-6B10-5529-7BFF-4F8930FB2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908720"/>
            <a:ext cx="6552728" cy="38224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7EE518-5547-869F-0246-23B029190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910" y="4941168"/>
            <a:ext cx="6309907" cy="14631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обществознанию в форме ЕГЭ.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B820FB-CBEE-487D-D1EC-F902AAC88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4005064"/>
            <a:ext cx="5925826" cy="11766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F4AB5E-E36F-B1FD-8209-DF894A5F8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149" y="1613856"/>
            <a:ext cx="5791702" cy="16826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Анализ итоговой аттестации по истории  в форме ЕГЭ.</a:t>
            </a:r>
            <a:endParaRPr lang="ru-RU" sz="18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A294471-673D-1F88-F10C-51E8DB395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2660" y="1450437"/>
            <a:ext cx="6358679" cy="15668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146BA9-56C3-E879-F56C-D2639C018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2880" y="4005064"/>
            <a:ext cx="6218459" cy="10729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информатике в форме ЕГЭ.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554727-C957-1F15-E51D-42B640FF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628800"/>
            <a:ext cx="7670294" cy="15218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5A39F9-E84A-FEB6-10F6-0891BCE75277}"/>
              </a:ext>
            </a:extLst>
          </p:cNvPr>
          <p:cNvSpPr txBox="1"/>
          <p:nvPr/>
        </p:nvSpPr>
        <p:spPr>
          <a:xfrm>
            <a:off x="1835696" y="3245653"/>
            <a:ext cx="6048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физике в форме ЕГЭ.</a:t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2E72D5-1658-BDF2-A4F4-1188A7564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475" y="4221088"/>
            <a:ext cx="6761050" cy="12497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 </a:t>
            </a:r>
            <a:br>
              <a:rPr lang="ru-RU" dirty="0"/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химии в форме ЕГЭ.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1E7BCA-6570-FA9E-C67F-C3EEA4E4E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484784"/>
            <a:ext cx="6320981" cy="13848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0EC1A8-10D9-BE82-4920-F87766B5F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477" y="3340287"/>
            <a:ext cx="6760560" cy="13848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биологии в форме ЕГЭ.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06C365-EAFB-89C4-854E-3E508CC8A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417638"/>
            <a:ext cx="6373588" cy="13681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7013C3-CDA7-958B-C98F-65EDB560F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60" y="3280718"/>
            <a:ext cx="6851048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Анализ итоговой аттестации по английскому языку в форме ЕГЭ.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4D68DC-E857-85F6-25D6-060BFE5BE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13" y="1844824"/>
            <a:ext cx="6727306" cy="13681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>
            <a:lum bright="25000" contrast="-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Результаты ЕГЭ выпускников –  медалистов.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62F8501-920A-76A8-EE58-F50B6E248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34789"/>
              </p:ext>
            </p:extLst>
          </p:nvPr>
        </p:nvGraphicFramePr>
        <p:xfrm>
          <a:off x="683568" y="1417638"/>
          <a:ext cx="8003231" cy="4243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7492">
                  <a:extLst>
                    <a:ext uri="{9D8B030D-6E8A-4147-A177-3AD203B41FA5}">
                      <a16:colId xmlns:a16="http://schemas.microsoft.com/office/drawing/2014/main" val="3243072729"/>
                    </a:ext>
                  </a:extLst>
                </a:gridCol>
                <a:gridCol w="1257640">
                  <a:extLst>
                    <a:ext uri="{9D8B030D-6E8A-4147-A177-3AD203B41FA5}">
                      <a16:colId xmlns:a16="http://schemas.microsoft.com/office/drawing/2014/main" val="328463045"/>
                    </a:ext>
                  </a:extLst>
                </a:gridCol>
                <a:gridCol w="668121">
                  <a:extLst>
                    <a:ext uri="{9D8B030D-6E8A-4147-A177-3AD203B41FA5}">
                      <a16:colId xmlns:a16="http://schemas.microsoft.com/office/drawing/2014/main" val="3882257188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218321646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1932060667"/>
                    </a:ext>
                  </a:extLst>
                </a:gridCol>
                <a:gridCol w="668121">
                  <a:extLst>
                    <a:ext uri="{9D8B030D-6E8A-4147-A177-3AD203B41FA5}">
                      <a16:colId xmlns:a16="http://schemas.microsoft.com/office/drawing/2014/main" val="2047855227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3000688734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932438602"/>
                    </a:ext>
                  </a:extLst>
                </a:gridCol>
                <a:gridCol w="668121">
                  <a:extLst>
                    <a:ext uri="{9D8B030D-6E8A-4147-A177-3AD203B41FA5}">
                      <a16:colId xmlns:a16="http://schemas.microsoft.com/office/drawing/2014/main" val="2118476550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2494005634"/>
                    </a:ext>
                  </a:extLst>
                </a:gridCol>
                <a:gridCol w="668956">
                  <a:extLst>
                    <a:ext uri="{9D8B030D-6E8A-4147-A177-3AD203B41FA5}">
                      <a16:colId xmlns:a16="http://schemas.microsoft.com/office/drawing/2014/main" val="1919626147"/>
                    </a:ext>
                  </a:extLst>
                </a:gridCol>
              </a:tblGrid>
              <a:tr h="387000">
                <a:tc gridSpan="11"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Результаты ЕГЭ по обязательным предметам и предметам по выбору (полученный балл)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32877"/>
                  </a:ext>
                </a:extLst>
              </a:tr>
              <a:tr h="1029619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Всего по ОО (чел.)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dirty="0">
                          <a:effectLst/>
                        </a:rPr>
                        <a:t>из них: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Русский язык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Математика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информатика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биология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обществознание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Англ/немей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история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физика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химия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3708451"/>
                  </a:ext>
                </a:extLst>
              </a:tr>
              <a:tr h="51481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 Золото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1-й Щербак Анастасия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73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5297423"/>
                  </a:ext>
                </a:extLst>
              </a:tr>
              <a:tr h="765065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 dirty="0">
                          <a:effectLst/>
                        </a:rPr>
                        <a:t>серебро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Андреева Мария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92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7633264"/>
                  </a:ext>
                </a:extLst>
              </a:tr>
              <a:tr h="51749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Серебро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Клепиков Кирилл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63755"/>
                  </a:ext>
                </a:extLst>
              </a:tr>
              <a:tr h="51481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серебро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Матвеева Милана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78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696651"/>
                  </a:ext>
                </a:extLst>
              </a:tr>
              <a:tr h="51481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серебро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ru-RU" sz="1200">
                          <a:effectLst/>
                        </a:rPr>
                        <a:t>Трусковский Максим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dirty="0">
                          <a:effectLst/>
                        </a:rPr>
                        <a:t>97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241249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список предметов для государственной итоговой аттестации в форме ОГЭ ( в % от общего числа выпускников).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78E816-032D-EDC3-A176-54DF7190D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873488"/>
              </p:ext>
            </p:extLst>
          </p:nvPr>
        </p:nvGraphicFramePr>
        <p:xfrm>
          <a:off x="755576" y="1448470"/>
          <a:ext cx="7859217" cy="4104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924">
                  <a:extLst>
                    <a:ext uri="{9D8B030D-6E8A-4147-A177-3AD203B41FA5}">
                      <a16:colId xmlns:a16="http://schemas.microsoft.com/office/drawing/2014/main" val="467428365"/>
                    </a:ext>
                  </a:extLst>
                </a:gridCol>
                <a:gridCol w="445557">
                  <a:extLst>
                    <a:ext uri="{9D8B030D-6E8A-4147-A177-3AD203B41FA5}">
                      <a16:colId xmlns:a16="http://schemas.microsoft.com/office/drawing/2014/main" val="4284863864"/>
                    </a:ext>
                  </a:extLst>
                </a:gridCol>
                <a:gridCol w="446924">
                  <a:extLst>
                    <a:ext uri="{9D8B030D-6E8A-4147-A177-3AD203B41FA5}">
                      <a16:colId xmlns:a16="http://schemas.microsoft.com/office/drawing/2014/main" val="3171281638"/>
                    </a:ext>
                  </a:extLst>
                </a:gridCol>
                <a:gridCol w="395672">
                  <a:extLst>
                    <a:ext uri="{9D8B030D-6E8A-4147-A177-3AD203B41FA5}">
                      <a16:colId xmlns:a16="http://schemas.microsoft.com/office/drawing/2014/main" val="2874466839"/>
                    </a:ext>
                  </a:extLst>
                </a:gridCol>
                <a:gridCol w="395672">
                  <a:extLst>
                    <a:ext uri="{9D8B030D-6E8A-4147-A177-3AD203B41FA5}">
                      <a16:colId xmlns:a16="http://schemas.microsoft.com/office/drawing/2014/main" val="3682619905"/>
                    </a:ext>
                  </a:extLst>
                </a:gridCol>
                <a:gridCol w="396355">
                  <a:extLst>
                    <a:ext uri="{9D8B030D-6E8A-4147-A177-3AD203B41FA5}">
                      <a16:colId xmlns:a16="http://schemas.microsoft.com/office/drawing/2014/main" val="3734281297"/>
                    </a:ext>
                  </a:extLst>
                </a:gridCol>
                <a:gridCol w="489293">
                  <a:extLst>
                    <a:ext uri="{9D8B030D-6E8A-4147-A177-3AD203B41FA5}">
                      <a16:colId xmlns:a16="http://schemas.microsoft.com/office/drawing/2014/main" val="1701386813"/>
                    </a:ext>
                  </a:extLst>
                </a:gridCol>
                <a:gridCol w="539862">
                  <a:extLst>
                    <a:ext uri="{9D8B030D-6E8A-4147-A177-3AD203B41FA5}">
                      <a16:colId xmlns:a16="http://schemas.microsoft.com/office/drawing/2014/main" val="55030485"/>
                    </a:ext>
                  </a:extLst>
                </a:gridCol>
                <a:gridCol w="539862">
                  <a:extLst>
                    <a:ext uri="{9D8B030D-6E8A-4147-A177-3AD203B41FA5}">
                      <a16:colId xmlns:a16="http://schemas.microsoft.com/office/drawing/2014/main" val="588418111"/>
                    </a:ext>
                  </a:extLst>
                </a:gridCol>
                <a:gridCol w="449658">
                  <a:extLst>
                    <a:ext uri="{9D8B030D-6E8A-4147-A177-3AD203B41FA5}">
                      <a16:colId xmlns:a16="http://schemas.microsoft.com/office/drawing/2014/main" val="1508665734"/>
                    </a:ext>
                  </a:extLst>
                </a:gridCol>
                <a:gridCol w="451024">
                  <a:extLst>
                    <a:ext uri="{9D8B030D-6E8A-4147-A177-3AD203B41FA5}">
                      <a16:colId xmlns:a16="http://schemas.microsoft.com/office/drawing/2014/main" val="2960994432"/>
                    </a:ext>
                  </a:extLst>
                </a:gridCol>
                <a:gridCol w="451024">
                  <a:extLst>
                    <a:ext uri="{9D8B030D-6E8A-4147-A177-3AD203B41FA5}">
                      <a16:colId xmlns:a16="http://schemas.microsoft.com/office/drawing/2014/main" val="2888188279"/>
                    </a:ext>
                  </a:extLst>
                </a:gridCol>
                <a:gridCol w="386103">
                  <a:extLst>
                    <a:ext uri="{9D8B030D-6E8A-4147-A177-3AD203B41FA5}">
                      <a16:colId xmlns:a16="http://schemas.microsoft.com/office/drawing/2014/main" val="3373570999"/>
                    </a:ext>
                  </a:extLst>
                </a:gridCol>
                <a:gridCol w="360136">
                  <a:extLst>
                    <a:ext uri="{9D8B030D-6E8A-4147-A177-3AD203B41FA5}">
                      <a16:colId xmlns:a16="http://schemas.microsoft.com/office/drawing/2014/main" val="685093974"/>
                    </a:ext>
                  </a:extLst>
                </a:gridCol>
                <a:gridCol w="360136">
                  <a:extLst>
                    <a:ext uri="{9D8B030D-6E8A-4147-A177-3AD203B41FA5}">
                      <a16:colId xmlns:a16="http://schemas.microsoft.com/office/drawing/2014/main" val="580969055"/>
                    </a:ext>
                  </a:extLst>
                </a:gridCol>
                <a:gridCol w="321867">
                  <a:extLst>
                    <a:ext uri="{9D8B030D-6E8A-4147-A177-3AD203B41FA5}">
                      <a16:colId xmlns:a16="http://schemas.microsoft.com/office/drawing/2014/main" val="2970392233"/>
                    </a:ext>
                  </a:extLst>
                </a:gridCol>
                <a:gridCol w="491574">
                  <a:extLst>
                    <a:ext uri="{9D8B030D-6E8A-4147-A177-3AD203B41FA5}">
                      <a16:colId xmlns:a16="http://schemas.microsoft.com/office/drawing/2014/main" val="1959133561"/>
                    </a:ext>
                  </a:extLst>
                </a:gridCol>
                <a:gridCol w="377903">
                  <a:extLst>
                    <a:ext uri="{9D8B030D-6E8A-4147-A177-3AD203B41FA5}">
                      <a16:colId xmlns:a16="http://schemas.microsoft.com/office/drawing/2014/main" val="420426660"/>
                    </a:ext>
                  </a:extLst>
                </a:gridCol>
                <a:gridCol w="113671">
                  <a:extLst>
                    <a:ext uri="{9D8B030D-6E8A-4147-A177-3AD203B41FA5}">
                      <a16:colId xmlns:a16="http://schemas.microsoft.com/office/drawing/2014/main" val="763297768"/>
                    </a:ext>
                  </a:extLst>
                </a:gridCol>
              </a:tblGrid>
              <a:tr h="29825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учащихся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Экзамены по выбору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19344"/>
                  </a:ext>
                </a:extLst>
              </a:tr>
              <a:tr h="581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Англ.яз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25345"/>
                  </a:ext>
                </a:extLst>
              </a:tr>
              <a:tr h="1778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учащихся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учащихся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учащихся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учащихся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учащихся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уч-ся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уч-хся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 уч-ся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5893690"/>
                  </a:ext>
                </a:extLst>
              </a:tr>
              <a:tr h="3099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8195363"/>
                  </a:ext>
                </a:extLst>
              </a:tr>
              <a:tr h="6160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9б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27+1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596250"/>
                  </a:ext>
                </a:extLst>
              </a:tr>
              <a:tr h="5205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4277669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 </a:t>
            </a:r>
            <a:r>
              <a:rPr lang="ru-RU" sz="2000" b="1" dirty="0"/>
              <a:t>Итоги государственной итоговой аттестации за </a:t>
            </a:r>
            <a:r>
              <a:rPr lang="ru-RU" sz="2000" b="1" i="1" dirty="0"/>
              <a:t>2023/24</a:t>
            </a:r>
            <a:r>
              <a:rPr lang="ru-RU" sz="2000" b="1" dirty="0"/>
              <a:t> и </a:t>
            </a:r>
            <a:r>
              <a:rPr lang="ru-RU" sz="2000" b="1" i="1" dirty="0"/>
              <a:t>2024/25, 2025/26</a:t>
            </a:r>
            <a:r>
              <a:rPr lang="ru-RU" sz="2000" b="1" dirty="0"/>
              <a:t> учебные годы (успеваемость)</a:t>
            </a:r>
            <a:r>
              <a:rPr lang="ru-RU" sz="2000" dirty="0"/>
              <a:t> русский язык, математика: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856421867"/>
              </p:ext>
            </p:extLst>
          </p:nvPr>
        </p:nvGraphicFramePr>
        <p:xfrm>
          <a:off x="539552" y="1340768"/>
          <a:ext cx="7272808" cy="41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br>
              <a:rPr lang="ru-RU" sz="2200" b="1" dirty="0"/>
            </a:br>
            <a:r>
              <a:rPr lang="ru-RU" sz="2200" b="1" dirty="0"/>
              <a:t>Итоги государственной итоговой аттестации за </a:t>
            </a:r>
            <a:r>
              <a:rPr lang="ru-RU" sz="2200" b="1" i="1" dirty="0"/>
              <a:t>2023/24 , 2024/25, 2025-26</a:t>
            </a:r>
            <a:r>
              <a:rPr lang="ru-RU" sz="2200" b="1" dirty="0"/>
              <a:t> учебные годы</a:t>
            </a:r>
            <a:br>
              <a:rPr lang="ru-RU" sz="2200" dirty="0"/>
            </a:br>
            <a:r>
              <a:rPr lang="ru-RU" sz="2200" b="1" dirty="0"/>
              <a:t>(качество знаний)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869303795"/>
              </p:ext>
            </p:extLst>
          </p:nvPr>
        </p:nvGraphicFramePr>
        <p:xfrm>
          <a:off x="755576" y="1556792"/>
          <a:ext cx="7416824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937480"/>
              </p:ext>
            </p:extLst>
          </p:nvPr>
        </p:nvGraphicFramePr>
        <p:xfrm>
          <a:off x="827584" y="1484780"/>
          <a:ext cx="7416824" cy="468841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80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36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8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Предмет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Количество учеников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Качество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Средний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600" b="1"/>
                      </a:br>
                      <a:r>
                        <a:rPr lang="ru-RU" sz="1600" b="1"/>
                        <a:t>балл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Успеваемость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600" b="1" dirty="0"/>
                        <a:t>Обществознание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70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4,0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40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История 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4,0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2486044956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Иностранный язык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4,0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100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Биология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77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3,7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Информатика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75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3,68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Физика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4,7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География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32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94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4,6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97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Химия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80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4,2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9553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Результаты ОГЭ по предметам по выбору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/>
              <a:t>Предложения на 2026-2027 уч. г. 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/>
          </a:p>
          <a:p>
            <a:pPr lvl="0"/>
            <a:r>
              <a:rPr lang="ru-RU" dirty="0"/>
              <a:t>Провести анализ результатов ЕГЭ и ОГЭ  в каждом МО и разработать меры по повышению результативности участия в ЕГЭ и ОГЭ выпускников школы.  </a:t>
            </a:r>
          </a:p>
          <a:p>
            <a:pPr lvl="0"/>
            <a:r>
              <a:rPr lang="ru-RU" dirty="0"/>
              <a:t>Составить план мероприятий по подготовке и проведению ГИА - 2027 и обеспечить его выполнение в течение года. </a:t>
            </a:r>
          </a:p>
          <a:p>
            <a:pPr lvl="0"/>
            <a:r>
              <a:rPr lang="ru-RU" dirty="0"/>
              <a:t>Уделить особое внимание вопросу личностно-ориентированного подхода в обучении, обеспечить высокую познавательную и социальную мотивацию учения. </a:t>
            </a:r>
          </a:p>
          <a:p>
            <a:pPr lvl="0"/>
            <a:r>
              <a:rPr lang="ru-RU" dirty="0"/>
              <a:t>Совершенствовать систему текущего контроля успеваемости учащихся, обеспечивающую объективность оценивания уровня подготовки выпускников. </a:t>
            </a:r>
          </a:p>
          <a:p>
            <a:pPr lvl="0"/>
            <a:r>
              <a:rPr lang="ru-RU" dirty="0"/>
              <a:t>Использовать различные формы независимой оценки уровня усвоения общеобразовательных программ. </a:t>
            </a:r>
          </a:p>
          <a:p>
            <a:pPr lvl="0"/>
            <a:r>
              <a:rPr lang="ru-RU" dirty="0"/>
              <a:t>Администрации школы необходимо проанализировать факторы и условия, определяющие сложившийся уровень качества образования, на этой основе выбрать необходимые управленческие действия для его повышения и обеспечить выполнение показателей результативности участия в ГИА.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727</Words>
  <Application>Microsoft Office PowerPoint</Application>
  <PresentationFormat>Экран (4:3)</PresentationFormat>
  <Paragraphs>261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Анализ итоговой аттестации за 2025 – 2026 </vt:lpstr>
      <vt:lpstr>Активность участия выпускников в ЕГЭ. </vt:lpstr>
      <vt:lpstr>Информация о выпускниках успешно (выше минимального порога) сдавших ЕГЭ по обязательным предметам, предметам по выбору, сдавших все предметы ЕГЭ с результатом в 81 балл и выше. </vt:lpstr>
      <vt:lpstr>Анализ итоговой аттестации по математике (профильный уровень) в форме ЕГЭ. </vt:lpstr>
      <vt:lpstr>Анализ итоговой аттестации по русский язык в форме ЕГЭ. </vt:lpstr>
      <vt:lpstr>Анализ итоговой аттестации по обществознанию в форме ЕГЭ. </vt:lpstr>
      <vt:lpstr>Анализ итоговой аттестации по истории  в форме ЕГЭ.</vt:lpstr>
      <vt:lpstr>Анализ итоговой аттестации по информатике в форме ЕГЭ. </vt:lpstr>
      <vt:lpstr>  Анализ итоговой аттестации по химии в форме ЕГЭ. </vt:lpstr>
      <vt:lpstr>Анализ итоговой аттестации по биологии в форме ЕГЭ. </vt:lpstr>
      <vt:lpstr>Анализ итоговой аттестации по английскому языку в форме ЕГЭ. </vt:lpstr>
      <vt:lpstr>Результаты ЕГЭ выпускников –  медалистов. </vt:lpstr>
      <vt:lpstr>список предметов для государственной итоговой аттестации в форме ОГЭ ( в % от общего числа выпускников). </vt:lpstr>
      <vt:lpstr> Итоги государственной итоговой аттестации за 2023/24 и 2024/25, 2025/26 учебные годы (успеваемость) русский язык, математика: </vt:lpstr>
      <vt:lpstr>    Итоги государственной итоговой аттестации за 2023/24 , 2024/25, 2025-26 учебные годы (качество знаний)  </vt:lpstr>
      <vt:lpstr>Презентация PowerPoint</vt:lpstr>
      <vt:lpstr>Предложения на 2026-2027 уч. г.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итоговой аттестации за 2018 – 2019</dc:title>
  <dc:creator>Сергей</dc:creator>
  <cp:lastModifiedBy>annabogdanova72@mail.ru</cp:lastModifiedBy>
  <cp:revision>25</cp:revision>
  <dcterms:created xsi:type="dcterms:W3CDTF">2019-08-20T15:43:19Z</dcterms:created>
  <dcterms:modified xsi:type="dcterms:W3CDTF">2026-08-19T19:34:12Z</dcterms:modified>
</cp:coreProperties>
</file>