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74" r:id="rId5"/>
    <p:sldId id="266" r:id="rId6"/>
    <p:sldId id="273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8" r:id="rId15"/>
    <p:sldId id="269" r:id="rId16"/>
    <p:sldId id="270" r:id="rId17"/>
    <p:sldId id="271" r:id="rId18"/>
    <p:sldId id="272" r:id="rId19"/>
    <p:sldId id="275" r:id="rId20"/>
    <p:sldId id="276" r:id="rId21"/>
    <p:sldId id="277" r:id="rId22"/>
    <p:sldId id="295" r:id="rId23"/>
    <p:sldId id="294" r:id="rId24"/>
    <p:sldId id="296" r:id="rId25"/>
    <p:sldId id="29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8" r:id="rId43"/>
    <p:sldId id="301" r:id="rId44"/>
    <p:sldId id="300" r:id="rId45"/>
    <p:sldId id="302" r:id="rId46"/>
    <p:sldId id="303" r:id="rId47"/>
    <p:sldId id="304" r:id="rId4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D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Русский язык 4 класс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0804183070866141"/>
          <c:y val="0.14829270172427439"/>
          <c:w val="0.78635396161417326"/>
          <c:h val="0.5436604066771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Тверская обл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12.66</c:v>
                </c:pt>
                <c:pt idx="1">
                  <c:v>78.98</c:v>
                </c:pt>
                <c:pt idx="2">
                  <c:v>8.36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92-45E1-A9DA-5EE5F130256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Болог.р-н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12.55</c:v>
                </c:pt>
                <c:pt idx="1">
                  <c:v>80.39</c:v>
                </c:pt>
                <c:pt idx="2">
                  <c:v>7.06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92-45E1-A9DA-5EE5F130256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МБОУ СОШ 11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20.75</c:v>
                </c:pt>
                <c:pt idx="1">
                  <c:v>62.26</c:v>
                </c:pt>
                <c:pt idx="2">
                  <c:v>16.98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92-45E1-A9DA-5EE5F13025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9973776"/>
        <c:axId val="169974496"/>
      </c:barChart>
      <c:catAx>
        <c:axId val="16997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9974496"/>
        <c:crosses val="autoZero"/>
        <c:auto val="1"/>
        <c:lblAlgn val="ctr"/>
        <c:lblOffset val="100"/>
        <c:noMultiLvlLbl val="0"/>
      </c:catAx>
      <c:valAx>
        <c:axId val="16997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9973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105880905511814"/>
          <c:y val="0.86230036562893597"/>
          <c:w val="0.51569475885826777"/>
          <c:h val="4.51120563121329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Математика 4 класс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0804183070866141"/>
          <c:y val="0.14829270172427439"/>
          <c:w val="0.78635396161417326"/>
          <c:h val="0.5436604066771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Тверская обл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7.28</c:v>
                </c:pt>
                <c:pt idx="1">
                  <c:v>74.73</c:v>
                </c:pt>
                <c:pt idx="2">
                  <c:v>17.989999999999998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04-4F56-9E3C-0513EB7E34B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Болог.р-н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2.67</c:v>
                </c:pt>
                <c:pt idx="1">
                  <c:v>78.239999999999995</c:v>
                </c:pt>
                <c:pt idx="2">
                  <c:v>19.079999999999998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04-4F56-9E3C-0513EB7E34B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МБОУ СОШ 11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1.89</c:v>
                </c:pt>
                <c:pt idx="1">
                  <c:v>52.83</c:v>
                </c:pt>
                <c:pt idx="2">
                  <c:v>45.28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04-4F56-9E3C-0513EB7E34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9973776"/>
        <c:axId val="169974496"/>
      </c:barChart>
      <c:catAx>
        <c:axId val="16997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9974496"/>
        <c:crosses val="autoZero"/>
        <c:auto val="1"/>
        <c:lblAlgn val="ctr"/>
        <c:lblOffset val="100"/>
        <c:noMultiLvlLbl val="0"/>
      </c:catAx>
      <c:valAx>
        <c:axId val="16997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9973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105880905511814"/>
          <c:y val="0.86230036562893597"/>
          <c:w val="0.51569475885826777"/>
          <c:h val="4.51120563121329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Английский язык 4 класс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0804183070866141"/>
          <c:y val="0.14829270172427439"/>
          <c:w val="0.78635396161417326"/>
          <c:h val="0.5436604066771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Тверская обл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16.72</c:v>
                </c:pt>
                <c:pt idx="1">
                  <c:v>73.569999999999993</c:v>
                </c:pt>
                <c:pt idx="2">
                  <c:v>9.7100000000000009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70-4409-91E2-8D9F5B1AB9C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Болог.р-н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27.16</c:v>
                </c:pt>
                <c:pt idx="1">
                  <c:v>69.14</c:v>
                </c:pt>
                <c:pt idx="2">
                  <c:v>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70-4409-91E2-8D9F5B1AB9C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МБОУ СОШ 11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66.67</c:v>
                </c:pt>
                <c:pt idx="1">
                  <c:v>33.33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70-4409-91E2-8D9F5B1AB9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9973776"/>
        <c:axId val="169974496"/>
      </c:barChart>
      <c:catAx>
        <c:axId val="16997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9974496"/>
        <c:crosses val="autoZero"/>
        <c:auto val="1"/>
        <c:lblAlgn val="ctr"/>
        <c:lblOffset val="100"/>
        <c:noMultiLvlLbl val="0"/>
      </c:catAx>
      <c:valAx>
        <c:axId val="16997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9973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105880905511814"/>
          <c:y val="0.86230036562893597"/>
          <c:w val="0.51569475885826777"/>
          <c:h val="4.51120563121329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Окружающий</a:t>
            </a:r>
            <a:r>
              <a:rPr lang="ru-RU" baseline="0" dirty="0"/>
              <a:t> мир </a:t>
            </a:r>
            <a:r>
              <a:rPr lang="ru-RU" dirty="0"/>
              <a:t>4 класс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0804183070866141"/>
          <c:y val="0.14829270172427439"/>
          <c:w val="0.78635396161417326"/>
          <c:h val="0.5436604066771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Тверская обл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10.4</c:v>
                </c:pt>
                <c:pt idx="1">
                  <c:v>76.430000000000007</c:v>
                </c:pt>
                <c:pt idx="2">
                  <c:v>13.17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31-4697-A574-73125E23D00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Болог.р-н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6.67</c:v>
                </c:pt>
                <c:pt idx="1">
                  <c:v>72.12</c:v>
                </c:pt>
                <c:pt idx="2">
                  <c:v>21.21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31-4697-A574-73125E23D00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МБОУ СОШ 11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6.25</c:v>
                </c:pt>
                <c:pt idx="1">
                  <c:v>37.5</c:v>
                </c:pt>
                <c:pt idx="2">
                  <c:v>56.25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31-4697-A574-73125E23D0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9973776"/>
        <c:axId val="169974496"/>
      </c:barChart>
      <c:catAx>
        <c:axId val="16997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9974496"/>
        <c:crosses val="autoZero"/>
        <c:auto val="1"/>
        <c:lblAlgn val="ctr"/>
        <c:lblOffset val="100"/>
        <c:noMultiLvlLbl val="0"/>
      </c:catAx>
      <c:valAx>
        <c:axId val="16997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9973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105880905511814"/>
          <c:y val="0.86230036562893597"/>
          <c:w val="0.51569475885826777"/>
          <c:h val="4.51120563121329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Русский язык 5 класс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0804183070866141"/>
          <c:y val="0.14829270172427439"/>
          <c:w val="0.78635396161417326"/>
          <c:h val="0.5436604066771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Тверская обл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17.68</c:v>
                </c:pt>
                <c:pt idx="1">
                  <c:v>75.98</c:v>
                </c:pt>
                <c:pt idx="2">
                  <c:v>6.33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92-45E1-A9DA-5EE5F130256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Болог.р-н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13.48</c:v>
                </c:pt>
                <c:pt idx="1">
                  <c:v>79.400000000000006</c:v>
                </c:pt>
                <c:pt idx="2">
                  <c:v>7.12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92-45E1-A9DA-5EE5F130256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МБОУ СОШ 11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22.92</c:v>
                </c:pt>
                <c:pt idx="1">
                  <c:v>64.58</c:v>
                </c:pt>
                <c:pt idx="2">
                  <c:v>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92-45E1-A9DA-5EE5F13025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9973776"/>
        <c:axId val="169974496"/>
      </c:barChart>
      <c:catAx>
        <c:axId val="16997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9974496"/>
        <c:crosses val="autoZero"/>
        <c:auto val="1"/>
        <c:lblAlgn val="ctr"/>
        <c:lblOffset val="100"/>
        <c:noMultiLvlLbl val="0"/>
      </c:catAx>
      <c:valAx>
        <c:axId val="16997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9973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105880905511814"/>
          <c:y val="0.86230036562893597"/>
          <c:w val="0.51569475885826777"/>
          <c:h val="4.51120563121329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Математика 5 класс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Тверская обл.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16.29</c:v>
                </c:pt>
                <c:pt idx="1">
                  <c:v>74.790000000000006</c:v>
                </c:pt>
                <c:pt idx="2">
                  <c:v>8.92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82-47F3-ABD0-4ACC1345204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Бологовский муниципальный округ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10.28</c:v>
                </c:pt>
                <c:pt idx="1">
                  <c:v>79.45</c:v>
                </c:pt>
                <c:pt idx="2">
                  <c:v>10.28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82-47F3-ABD0-4ACC1345204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МБОУ СОШ 11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23.91</c:v>
                </c:pt>
                <c:pt idx="1">
                  <c:v>73.91</c:v>
                </c:pt>
                <c:pt idx="2">
                  <c:v>2.17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82-47F3-ABD0-4ACC134520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179032"/>
        <c:axId val="268179752"/>
      </c:barChart>
      <c:catAx>
        <c:axId val="268179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752"/>
        <c:crosses val="autoZero"/>
        <c:auto val="1"/>
        <c:lblAlgn val="ctr"/>
        <c:lblOffset val="100"/>
        <c:noMultiLvlLbl val="0"/>
      </c:catAx>
      <c:valAx>
        <c:axId val="26817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Биология 5 класс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Тверская обл.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19.52</c:v>
                </c:pt>
                <c:pt idx="1">
                  <c:v>74.319999999999993</c:v>
                </c:pt>
                <c:pt idx="2">
                  <c:v>6.16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36-48B9-AD13-B35ED2EDBD1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Бологовский муниципальный округ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33.869999999999997</c:v>
                </c:pt>
                <c:pt idx="1">
                  <c:v>62.9</c:v>
                </c:pt>
                <c:pt idx="2">
                  <c:v>3.23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36-48B9-AD13-B35ED2EDBD1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МБОУ СОШ 11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21.74</c:v>
                </c:pt>
                <c:pt idx="1">
                  <c:v>73.91</c:v>
                </c:pt>
                <c:pt idx="2">
                  <c:v>4.3499999999999996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36-48B9-AD13-B35ED2EDBD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179032"/>
        <c:axId val="268179752"/>
      </c:barChart>
      <c:catAx>
        <c:axId val="268179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752"/>
        <c:crosses val="autoZero"/>
        <c:auto val="1"/>
        <c:lblAlgn val="ctr"/>
        <c:lblOffset val="100"/>
        <c:noMultiLvlLbl val="0"/>
      </c:catAx>
      <c:valAx>
        <c:axId val="26817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история 5 класс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Тверская обл.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16.350000000000001</c:v>
                </c:pt>
                <c:pt idx="1">
                  <c:v>74.680000000000007</c:v>
                </c:pt>
                <c:pt idx="2">
                  <c:v>8.9700000000000006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B4-426F-8ACE-CB882668B2E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Бологовский муниципальный округ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19.829999999999998</c:v>
                </c:pt>
                <c:pt idx="1">
                  <c:v>72.150000000000006</c:v>
                </c:pt>
                <c:pt idx="2">
                  <c:v>8.02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B4-426F-8ACE-CB882668B2E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МБОУ СОШ 11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32</c:v>
                </c:pt>
                <c:pt idx="1">
                  <c:v>60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B4-426F-8ACE-CB882668B2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179032"/>
        <c:axId val="268179752"/>
      </c:barChart>
      <c:catAx>
        <c:axId val="268179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752"/>
        <c:crosses val="autoZero"/>
        <c:auto val="1"/>
        <c:lblAlgn val="ctr"/>
        <c:lblOffset val="100"/>
        <c:noMultiLvlLbl val="0"/>
      </c:catAx>
      <c:valAx>
        <c:axId val="26817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Русский язык 7 класс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Тверская обл.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11.74</c:v>
                </c:pt>
                <c:pt idx="1">
                  <c:v>76.03</c:v>
                </c:pt>
                <c:pt idx="2">
                  <c:v>12.23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75-4FF6-8E59-E394DA5CC1A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Бологовский муниципальный округ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14.92</c:v>
                </c:pt>
                <c:pt idx="1">
                  <c:v>75.400000000000006</c:v>
                </c:pt>
                <c:pt idx="2">
                  <c:v>9.68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75-4FF6-8E59-E394DA5CC1A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МБОУ СОШ 11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21.74</c:v>
                </c:pt>
                <c:pt idx="1">
                  <c:v>76.09</c:v>
                </c:pt>
                <c:pt idx="2">
                  <c:v>2.17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75-4FF6-8E59-E394DA5CC1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179032"/>
        <c:axId val="268179752"/>
      </c:barChart>
      <c:catAx>
        <c:axId val="268179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752"/>
        <c:crosses val="autoZero"/>
        <c:auto val="1"/>
        <c:lblAlgn val="ctr"/>
        <c:lblOffset val="100"/>
        <c:noMultiLvlLbl val="0"/>
      </c:catAx>
      <c:valAx>
        <c:axId val="26817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Математика 7 класс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Тверская обл.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12.74</c:v>
                </c:pt>
                <c:pt idx="1">
                  <c:v>79.23</c:v>
                </c:pt>
                <c:pt idx="2">
                  <c:v>8.0299999999999994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2D-4A5A-BCF6-D8A6BF45E86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Бологовский муниципальный округ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11.93</c:v>
                </c:pt>
                <c:pt idx="1">
                  <c:v>85.6</c:v>
                </c:pt>
                <c:pt idx="2">
                  <c:v>2.4700000000000002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2D-4A5A-BCF6-D8A6BF45E86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МБОУ СОШ 11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21.28</c:v>
                </c:pt>
                <c:pt idx="1">
                  <c:v>74.47</c:v>
                </c:pt>
                <c:pt idx="2">
                  <c:v>4.26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2D-4A5A-BCF6-D8A6BF45E8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179032"/>
        <c:axId val="268179752"/>
      </c:barChart>
      <c:catAx>
        <c:axId val="268179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752"/>
        <c:crosses val="autoZero"/>
        <c:auto val="1"/>
        <c:lblAlgn val="ctr"/>
        <c:lblOffset val="100"/>
        <c:noMultiLvlLbl val="0"/>
      </c:catAx>
      <c:valAx>
        <c:axId val="26817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Физика  7 класс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Тверская обл.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17.350000000000001</c:v>
                </c:pt>
                <c:pt idx="1">
                  <c:v>76.599999999999994</c:v>
                </c:pt>
                <c:pt idx="2">
                  <c:v>6.05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D5-4D18-879E-1476FC2B710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Бологовский муниципальный округ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25.88</c:v>
                </c:pt>
                <c:pt idx="1">
                  <c:v>67.06</c:v>
                </c:pt>
                <c:pt idx="2">
                  <c:v>7.06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D5-4D18-879E-1476FC2B710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МБОУ СОШ 11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25</c:v>
                </c:pt>
                <c:pt idx="1">
                  <c:v>70.83</c:v>
                </c:pt>
                <c:pt idx="2">
                  <c:v>4.17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D5-4D18-879E-1476FC2B71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179032"/>
        <c:axId val="268179752"/>
      </c:barChart>
      <c:catAx>
        <c:axId val="268179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752"/>
        <c:crosses val="autoZero"/>
        <c:auto val="1"/>
        <c:lblAlgn val="ctr"/>
        <c:lblOffset val="100"/>
        <c:noMultiLvlLbl val="0"/>
      </c:catAx>
      <c:valAx>
        <c:axId val="26817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История   7 класс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Тверская обл.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14.92</c:v>
                </c:pt>
                <c:pt idx="1">
                  <c:v>75.760000000000005</c:v>
                </c:pt>
                <c:pt idx="2">
                  <c:v>9.32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13-4824-8F0E-55644581764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Бологовский муниципальный округ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13.51</c:v>
                </c:pt>
                <c:pt idx="1">
                  <c:v>75.680000000000007</c:v>
                </c:pt>
                <c:pt idx="2">
                  <c:v>10.81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13-4824-8F0E-55644581764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МБОУ СОШ 11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0</c:v>
                </c:pt>
                <c:pt idx="1">
                  <c:v>94.74</c:v>
                </c:pt>
                <c:pt idx="2">
                  <c:v>5.26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13-4824-8F0E-5564458176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179032"/>
        <c:axId val="268179752"/>
      </c:barChart>
      <c:catAx>
        <c:axId val="268179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752"/>
        <c:crosses val="autoZero"/>
        <c:auto val="1"/>
        <c:lblAlgn val="ctr"/>
        <c:lblOffset val="100"/>
        <c:noMultiLvlLbl val="0"/>
      </c:catAx>
      <c:valAx>
        <c:axId val="26817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Обществознание   7 класс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Тверская обл.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24.08</c:v>
                </c:pt>
                <c:pt idx="1">
                  <c:v>72.900000000000006</c:v>
                </c:pt>
                <c:pt idx="2">
                  <c:v>3.01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3C-4F10-9F51-2D367AB5AD1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Бологовский муниципальный округ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36.5</c:v>
                </c:pt>
                <c:pt idx="1">
                  <c:v>60.58</c:v>
                </c:pt>
                <c:pt idx="2">
                  <c:v>2.92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3C-4F10-9F51-2D367AB5AD1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МБОУ СОШ 11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43.48</c:v>
                </c:pt>
                <c:pt idx="1">
                  <c:v>56.52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3C-4F10-9F51-2D367AB5AD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179032"/>
        <c:axId val="268179752"/>
      </c:barChart>
      <c:catAx>
        <c:axId val="268179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752"/>
        <c:crosses val="autoZero"/>
        <c:auto val="1"/>
        <c:lblAlgn val="ctr"/>
        <c:lblOffset val="100"/>
        <c:noMultiLvlLbl val="0"/>
      </c:catAx>
      <c:valAx>
        <c:axId val="26817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Русский язык   8 класс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Тверская обл.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15.36</c:v>
                </c:pt>
                <c:pt idx="1">
                  <c:v>76.760000000000005</c:v>
                </c:pt>
                <c:pt idx="2">
                  <c:v>7.88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5F-4AD5-8494-1A8583C111A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Бологовский муниципальный округ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11.79</c:v>
                </c:pt>
                <c:pt idx="1">
                  <c:v>77.64</c:v>
                </c:pt>
                <c:pt idx="2">
                  <c:v>10.57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5F-4AD5-8494-1A8583C111A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МБОУ СОШ 11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13.33</c:v>
                </c:pt>
                <c:pt idx="1">
                  <c:v>71.11</c:v>
                </c:pt>
                <c:pt idx="2">
                  <c:v>15.56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5F-4AD5-8494-1A8583C111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179032"/>
        <c:axId val="268179752"/>
      </c:barChart>
      <c:catAx>
        <c:axId val="268179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752"/>
        <c:crosses val="autoZero"/>
        <c:auto val="1"/>
        <c:lblAlgn val="ctr"/>
        <c:lblOffset val="100"/>
        <c:noMultiLvlLbl val="0"/>
      </c:catAx>
      <c:valAx>
        <c:axId val="26817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Математика</a:t>
            </a:r>
            <a:r>
              <a:rPr lang="ru-RU" baseline="0" dirty="0"/>
              <a:t> </a:t>
            </a:r>
            <a:r>
              <a:rPr lang="ru-RU" dirty="0"/>
              <a:t>8 класс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Тверская обл.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12.57</c:v>
                </c:pt>
                <c:pt idx="1">
                  <c:v>78.930000000000007</c:v>
                </c:pt>
                <c:pt idx="2">
                  <c:v>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9F-46DF-8D20-F1011047C8E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Бологовский муниципальный округ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10.98</c:v>
                </c:pt>
                <c:pt idx="1">
                  <c:v>83.71</c:v>
                </c:pt>
                <c:pt idx="2">
                  <c:v>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9F-46DF-8D20-F1011047C8E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МБОУ СОШ 11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14.29</c:v>
                </c:pt>
                <c:pt idx="1">
                  <c:v>81.63</c:v>
                </c:pt>
                <c:pt idx="2">
                  <c:v>4.08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9F-46DF-8D20-F1011047C8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179032"/>
        <c:axId val="268179752"/>
      </c:barChart>
      <c:catAx>
        <c:axId val="268179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752"/>
        <c:crosses val="autoZero"/>
        <c:auto val="1"/>
        <c:lblAlgn val="ctr"/>
        <c:lblOffset val="100"/>
        <c:noMultiLvlLbl val="0"/>
      </c:catAx>
      <c:valAx>
        <c:axId val="26817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Химия </a:t>
            </a:r>
            <a:r>
              <a:rPr lang="ru-RU" baseline="0" dirty="0"/>
              <a:t> </a:t>
            </a:r>
            <a:r>
              <a:rPr lang="ru-RU" dirty="0"/>
              <a:t>8 класс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Тверская обл.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10.25</c:v>
                </c:pt>
                <c:pt idx="1">
                  <c:v>74.709999999999994</c:v>
                </c:pt>
                <c:pt idx="2">
                  <c:v>15.04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EE-47AA-B736-249D60578E6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Бологовский муниципальный округ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7.58</c:v>
                </c:pt>
                <c:pt idx="1">
                  <c:v>87.88</c:v>
                </c:pt>
                <c:pt idx="2">
                  <c:v>4.55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EE-47AA-B736-249D60578E6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МБОУ СОШ 11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4.17</c:v>
                </c:pt>
                <c:pt idx="1">
                  <c:v>87.5</c:v>
                </c:pt>
                <c:pt idx="2">
                  <c:v>8.33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EE-47AA-B736-249D60578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179032"/>
        <c:axId val="268179752"/>
      </c:barChart>
      <c:catAx>
        <c:axId val="268179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752"/>
        <c:crosses val="autoZero"/>
        <c:auto val="1"/>
        <c:lblAlgn val="ctr"/>
        <c:lblOffset val="100"/>
        <c:noMultiLvlLbl val="0"/>
      </c:catAx>
      <c:valAx>
        <c:axId val="26817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Биология  </a:t>
            </a:r>
            <a:r>
              <a:rPr lang="ru-RU" baseline="0" dirty="0"/>
              <a:t> </a:t>
            </a:r>
            <a:r>
              <a:rPr lang="ru-RU" dirty="0"/>
              <a:t>8 класс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Тверская обл.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12.46</c:v>
                </c:pt>
                <c:pt idx="1">
                  <c:v>76.77</c:v>
                </c:pt>
                <c:pt idx="2">
                  <c:v>10.76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BA-4610-9B15-2A9AD553C57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Бологовский муниципальный округ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29.47</c:v>
                </c:pt>
                <c:pt idx="1">
                  <c:v>61.05</c:v>
                </c:pt>
                <c:pt idx="2">
                  <c:v>9.4700000000000006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BA-4610-9B15-2A9AD553C57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МБОУ СОШ 11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84</c:v>
                </c:pt>
                <c:pt idx="1">
                  <c:v>16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BA-4610-9B15-2A9AD553C5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179032"/>
        <c:axId val="268179752"/>
      </c:barChart>
      <c:catAx>
        <c:axId val="268179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752"/>
        <c:crosses val="autoZero"/>
        <c:auto val="1"/>
        <c:lblAlgn val="ctr"/>
        <c:lblOffset val="100"/>
        <c:noMultiLvlLbl val="0"/>
      </c:catAx>
      <c:valAx>
        <c:axId val="26817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История   </a:t>
            </a:r>
            <a:r>
              <a:rPr lang="ru-RU" baseline="0" dirty="0"/>
              <a:t> </a:t>
            </a:r>
            <a:r>
              <a:rPr lang="ru-RU" dirty="0"/>
              <a:t>8 класс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Тверская обл.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13</c:v>
                </c:pt>
                <c:pt idx="1">
                  <c:v>76.86</c:v>
                </c:pt>
                <c:pt idx="2">
                  <c:v>10.14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4C-4E40-AE6B-D3F8ADBF4BE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Бологовский муниципальный округ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10.83</c:v>
                </c:pt>
                <c:pt idx="1">
                  <c:v>74.17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4C-4E40-AE6B-D3F8ADBF4BE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МБОУ СОШ 11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21.05</c:v>
                </c:pt>
                <c:pt idx="1">
                  <c:v>57.89</c:v>
                </c:pt>
                <c:pt idx="2">
                  <c:v>21.05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4C-4E40-AE6B-D3F8ADBF4B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179032"/>
        <c:axId val="268179752"/>
      </c:barChart>
      <c:catAx>
        <c:axId val="268179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752"/>
        <c:crosses val="autoZero"/>
        <c:auto val="1"/>
        <c:lblAlgn val="ctr"/>
        <c:lblOffset val="100"/>
        <c:noMultiLvlLbl val="0"/>
      </c:catAx>
      <c:valAx>
        <c:axId val="26817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Английский язык    </a:t>
            </a:r>
            <a:r>
              <a:rPr lang="ru-RU" baseline="0" dirty="0"/>
              <a:t> </a:t>
            </a:r>
            <a:r>
              <a:rPr lang="ru-RU" dirty="0"/>
              <a:t>8 класс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Тверская обл.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20.7</c:v>
                </c:pt>
                <c:pt idx="1">
                  <c:v>72.66</c:v>
                </c:pt>
                <c:pt idx="2">
                  <c:v>6.64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E9-4AB9-8CD7-7FB8D659362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Бологовский муниципальный округ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28</c:v>
                </c:pt>
                <c:pt idx="1">
                  <c:v>66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E9-4AB9-8CD7-7FB8D659362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МБОУ СОШ 11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57.14</c:v>
                </c:pt>
                <c:pt idx="1">
                  <c:v>33.33</c:v>
                </c:pt>
                <c:pt idx="2">
                  <c:v>9.52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E9-4AB9-8CD7-7FB8D65936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179032"/>
        <c:axId val="268179752"/>
      </c:barChart>
      <c:catAx>
        <c:axId val="268179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752"/>
        <c:crosses val="autoZero"/>
        <c:auto val="1"/>
        <c:lblAlgn val="ctr"/>
        <c:lblOffset val="100"/>
        <c:noMultiLvlLbl val="0"/>
      </c:catAx>
      <c:valAx>
        <c:axId val="26817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Английский язык    </a:t>
            </a:r>
            <a:r>
              <a:rPr lang="ru-RU" baseline="0" dirty="0"/>
              <a:t> </a:t>
            </a:r>
            <a:r>
              <a:rPr lang="ru-RU" dirty="0"/>
              <a:t>8 класс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Тверская обл.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20.7</c:v>
                </c:pt>
                <c:pt idx="1">
                  <c:v>72.66</c:v>
                </c:pt>
                <c:pt idx="2">
                  <c:v>6.64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85-4BE0-A40F-46735DBB4EC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Бологовский муниципальный округ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28</c:v>
                </c:pt>
                <c:pt idx="1">
                  <c:v>66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85-4BE0-A40F-46735DBB4EC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МБОУ СОШ 11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  Понизили (Отметка &lt; Отметка по журналу) %</c:v>
                </c:pt>
                <c:pt idx="1">
                  <c:v>  Подтвердили (Отметка = Отметке по журналу) %</c:v>
                </c:pt>
                <c:pt idx="2">
                  <c:v>  Повысили (Отметка &gt; Отметка по журналу) %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57.14</c:v>
                </c:pt>
                <c:pt idx="1">
                  <c:v>33.33</c:v>
                </c:pt>
                <c:pt idx="2">
                  <c:v>9.52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85-4BE0-A40F-46735DBB4E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179032"/>
        <c:axId val="268179752"/>
      </c:barChart>
      <c:catAx>
        <c:axId val="268179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752"/>
        <c:crosses val="autoZero"/>
        <c:auto val="1"/>
        <c:lblAlgn val="ctr"/>
        <c:lblOffset val="100"/>
        <c:noMultiLvlLbl val="0"/>
      </c:catAx>
      <c:valAx>
        <c:axId val="26817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179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C6D6F-DDCC-46EB-BEAD-00EE2A0F4D4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BD6E-5C3C-496C-9AA1-508568106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3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C6D6F-DDCC-46EB-BEAD-00EE2A0F4D4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BD6E-5C3C-496C-9AA1-508568106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063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C6D6F-DDCC-46EB-BEAD-00EE2A0F4D4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BD6E-5C3C-496C-9AA1-508568106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495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C6D6F-DDCC-46EB-BEAD-00EE2A0F4D4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BD6E-5C3C-496C-9AA1-508568106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922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C6D6F-DDCC-46EB-BEAD-00EE2A0F4D4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BD6E-5C3C-496C-9AA1-508568106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74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C6D6F-DDCC-46EB-BEAD-00EE2A0F4D4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BD6E-5C3C-496C-9AA1-508568106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4915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C6D6F-DDCC-46EB-BEAD-00EE2A0F4D4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BD6E-5C3C-496C-9AA1-508568106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23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C6D6F-DDCC-46EB-BEAD-00EE2A0F4D4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BD6E-5C3C-496C-9AA1-508568106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777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C6D6F-DDCC-46EB-BEAD-00EE2A0F4D4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BD6E-5C3C-496C-9AA1-508568106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52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C6D6F-DDCC-46EB-BEAD-00EE2A0F4D4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BD6E-5C3C-496C-9AA1-508568106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7119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C6D6F-DDCC-46EB-BEAD-00EE2A0F4D4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BD6E-5C3C-496C-9AA1-508568106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972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4259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C6D6F-DDCC-46EB-BEAD-00EE2A0F4D4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BBD6E-5C3C-496C-9AA1-508568106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701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17904" y="2578608"/>
            <a:ext cx="95829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проведение ВПР</a:t>
            </a:r>
          </a:p>
          <a:p>
            <a:pPr algn="ctr"/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2026 году</a:t>
            </a:r>
          </a:p>
        </p:txBody>
      </p:sp>
    </p:spTree>
    <p:extLst>
      <p:ext uri="{BB962C8B-B14F-4D97-AF65-F5344CB8AC3E}">
        <p14:creationId xmlns:p14="http://schemas.microsoft.com/office/powerpoint/2010/main" val="460684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609600" y="365125"/>
            <a:ext cx="11125200" cy="47612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Нормативно-правовые документы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9184" y="932688"/>
            <a:ext cx="11405616" cy="387705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Федеральной службы по надзору в сфере образования и науки от 07.06.2025 года № 991 «Об утверждении состава участников, сроков и продолжительности проведения всероссийских проверочных работ в образовательных организациях, осуществляющих образовательную деятельность по образовательным программам начального общего, основного общего, среднего общего образования, а также перечня учебных предметов, по которым проводятся всероссийские проверочные работы в образовательных организациях, осуществляющих образовательную деятельность по образовательным программам начального общего, основного общего, среднего общего образования, в 2025 – 2026 году (зарегистрирован Минюстом России от 29.05.2025 г. № 83398).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9184" y="5038344"/>
            <a:ext cx="11405616" cy="1527048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по подготовке и проведению всероссийских проверочных работ в образовательных организациях, осуществляющих образовательную деятельность по образовательным программам начального общего, основного общего, среднего общего образования, в 2025/2026 учебном году.</a:t>
            </a:r>
          </a:p>
        </p:txBody>
      </p:sp>
    </p:spTree>
    <p:extLst>
      <p:ext uri="{BB962C8B-B14F-4D97-AF65-F5344CB8AC3E}">
        <p14:creationId xmlns:p14="http://schemas.microsoft.com/office/powerpoint/2010/main" val="4258520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498" y="196727"/>
            <a:ext cx="11428285" cy="594298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539496" y="118873"/>
            <a:ext cx="11109960" cy="139903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ВПР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осуществление мониторинга уровня и качества подготовки обучающихся в соответствии с ФГОС и ФООП.</a:t>
            </a:r>
          </a:p>
          <a:p>
            <a:pPr algn="ctr"/>
            <a:endParaRPr lang="ru-RU" dirty="0"/>
          </a:p>
        </p:txBody>
      </p:sp>
      <p:sp>
        <p:nvSpPr>
          <p:cNvPr id="5" name="Блок-схема: ссылка на другую страницу 4"/>
          <p:cNvSpPr/>
          <p:nvPr/>
        </p:nvSpPr>
        <p:spPr>
          <a:xfrm>
            <a:off x="2916936" y="1773936"/>
            <a:ext cx="2532888" cy="4599432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Альтернативная возможность при проведении ВПР - использование компьютерного формата.</a:t>
            </a:r>
          </a:p>
        </p:txBody>
      </p:sp>
      <p:sp>
        <p:nvSpPr>
          <p:cNvPr id="6" name="Блок-схема: ссылка на другую страницу 5"/>
          <p:cNvSpPr/>
          <p:nvPr/>
        </p:nvSpPr>
        <p:spPr>
          <a:xfrm>
            <a:off x="164592" y="1773936"/>
            <a:ext cx="2660904" cy="4599432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Даты проведения ВПР образовательные организации устанавливают в соответствии со сроками проведения ВПР.</a:t>
            </a:r>
          </a:p>
        </p:txBody>
      </p:sp>
      <p:sp>
        <p:nvSpPr>
          <p:cNvPr id="7" name="Блок-схема: ссылка на другую страницу 6"/>
          <p:cNvSpPr/>
          <p:nvPr/>
        </p:nvSpPr>
        <p:spPr>
          <a:xfrm>
            <a:off x="8193024" y="1773936"/>
            <a:ext cx="3831336" cy="4599432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с ограниченными возможностями здоровья могут принимать участие в ВПР с согласия родителей (законных представителей), с учетом особенностей состояния здоровья и психофизического развития.</a:t>
            </a:r>
          </a:p>
        </p:txBody>
      </p:sp>
      <p:sp>
        <p:nvSpPr>
          <p:cNvPr id="8" name="Блок-схема: ссылка на другую страницу 7"/>
          <p:cNvSpPr/>
          <p:nvPr/>
        </p:nvSpPr>
        <p:spPr>
          <a:xfrm>
            <a:off x="5541264" y="1773936"/>
            <a:ext cx="2532888" cy="4599432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проведении ВПР персональные данные участников не используются и не обрабатываются.</a:t>
            </a:r>
          </a:p>
        </p:txBody>
      </p:sp>
    </p:spTree>
    <p:extLst>
      <p:ext uri="{BB962C8B-B14F-4D97-AF65-F5344CB8AC3E}">
        <p14:creationId xmlns:p14="http://schemas.microsoft.com/office/powerpoint/2010/main" val="4254659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28800" y="905257"/>
            <a:ext cx="88422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ВПР на бумажном носителе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99032" y="2084832"/>
            <a:ext cx="9390888" cy="17465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каждой параллели по каждому учебному предмету выбирается только один формат проведения (для всей параллели по выбранному учебному предмету) – на бумажном носителе.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99032" y="3959352"/>
            <a:ext cx="9454896" cy="19568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Каждой ОО предоставляется два варианта работы (первый и второй), которые необходимо распечатать по количеству участников, заранее распределенных по вариантам. Варианты ВПР печатаются на всех участников с соблюдением условий конфиденциальности.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1626035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578608" y="347472"/>
            <a:ext cx="6803136" cy="126187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Состав участников ВПР</a:t>
            </a:r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5800" y="1938528"/>
            <a:ext cx="2377440" cy="120700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классы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85800" y="3474720"/>
            <a:ext cx="2377440" cy="120700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классы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480560" y="2011680"/>
            <a:ext cx="7434072" cy="438912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 8, 10 классы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 исключением обучающихся образовательных организаций, участвующих в национальных сопоставительных исследованиях качества общего образования, утвержденных приказом Рособнадзора от 07.05.2025 года № 990 (зарегистрирован Минюстом России 29.05.2025 года регистрационный № 82397) и международных сопоставительных исследованиях качества общего образования. 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5800" y="5010912"/>
            <a:ext cx="2377440" cy="120700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классы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9281160" y="1563624"/>
            <a:ext cx="523494" cy="448056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3063240" y="1609344"/>
            <a:ext cx="1737360" cy="3529584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3063240" y="1609344"/>
            <a:ext cx="827532" cy="1993392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endCxn id="7" idx="0"/>
          </p:cNvCxnSpPr>
          <p:nvPr/>
        </p:nvCxnSpPr>
        <p:spPr>
          <a:xfrm flipH="1">
            <a:off x="1874520" y="1563624"/>
            <a:ext cx="765810" cy="374904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8683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72968" y="228600"/>
            <a:ext cx="1737360" cy="26266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предметы:</a:t>
            </a:r>
          </a:p>
        </p:txBody>
      </p:sp>
      <p:sp>
        <p:nvSpPr>
          <p:cNvPr id="4" name="Пятиугольник 3"/>
          <p:cNvSpPr/>
          <p:nvPr/>
        </p:nvSpPr>
        <p:spPr>
          <a:xfrm>
            <a:off x="5001768" y="375189"/>
            <a:ext cx="4489704" cy="1049846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</a:t>
            </a:r>
          </a:p>
        </p:txBody>
      </p:sp>
      <p:sp>
        <p:nvSpPr>
          <p:cNvPr id="5" name="Пятиугольник 4"/>
          <p:cNvSpPr/>
          <p:nvPr/>
        </p:nvSpPr>
        <p:spPr>
          <a:xfrm>
            <a:off x="5001768" y="1623631"/>
            <a:ext cx="4489704" cy="987552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</a:t>
            </a:r>
          </a:p>
        </p:txBody>
      </p:sp>
      <p:sp>
        <p:nvSpPr>
          <p:cNvPr id="6" name="Пятиугольник 5"/>
          <p:cNvSpPr/>
          <p:nvPr/>
        </p:nvSpPr>
        <p:spPr>
          <a:xfrm>
            <a:off x="5001768" y="5266944"/>
            <a:ext cx="4489704" cy="137160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Иностранный язык (английский, немецкий, французский) </a:t>
            </a:r>
          </a:p>
        </p:txBody>
      </p:sp>
      <p:sp>
        <p:nvSpPr>
          <p:cNvPr id="8" name="Пятиугольник 7"/>
          <p:cNvSpPr/>
          <p:nvPr/>
        </p:nvSpPr>
        <p:spPr>
          <a:xfrm>
            <a:off x="5001768" y="3008376"/>
            <a:ext cx="4489704" cy="987552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Окружающий мир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9466" y="1892808"/>
            <a:ext cx="2425446" cy="2715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классы</a:t>
            </a:r>
          </a:p>
        </p:txBody>
      </p:sp>
      <p:sp>
        <p:nvSpPr>
          <p:cNvPr id="10" name="Пятиугольник 9"/>
          <p:cNvSpPr/>
          <p:nvPr/>
        </p:nvSpPr>
        <p:spPr>
          <a:xfrm>
            <a:off x="5001768" y="4137660"/>
            <a:ext cx="4489704" cy="987552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Литературное чтение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72968" y="3008376"/>
            <a:ext cx="1737360" cy="36301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предметов по выбору: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2713482" y="1188720"/>
            <a:ext cx="459486" cy="681799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endCxn id="11" idx="1"/>
          </p:cNvCxnSpPr>
          <p:nvPr/>
        </p:nvCxnSpPr>
        <p:spPr>
          <a:xfrm>
            <a:off x="2723769" y="4123944"/>
            <a:ext cx="449199" cy="699516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9747504" y="228600"/>
            <a:ext cx="2212848" cy="64099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Проводятся на одном уроке,</a:t>
            </a:r>
          </a:p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45 минут.</a:t>
            </a:r>
          </a:p>
        </p:txBody>
      </p:sp>
      <p:sp>
        <p:nvSpPr>
          <p:cNvPr id="23" name="Блок-схема: перфолента 22"/>
          <p:cNvSpPr/>
          <p:nvPr/>
        </p:nvSpPr>
        <p:spPr>
          <a:xfrm>
            <a:off x="299466" y="4928616"/>
            <a:ext cx="2283714" cy="1499616"/>
          </a:xfrm>
          <a:prstGeom prst="flowChartPunchedTap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бумажном носителе</a:t>
            </a:r>
          </a:p>
        </p:txBody>
      </p:sp>
      <p:sp>
        <p:nvSpPr>
          <p:cNvPr id="24" name="Блок-схема: перфолента 23"/>
          <p:cNvSpPr/>
          <p:nvPr/>
        </p:nvSpPr>
        <p:spPr>
          <a:xfrm>
            <a:off x="363474" y="234028"/>
            <a:ext cx="2283714" cy="1457612"/>
          </a:xfrm>
          <a:prstGeom prst="flowChartPunchedTap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20 апреля по 20 мая</a:t>
            </a:r>
          </a:p>
        </p:txBody>
      </p:sp>
    </p:spTree>
    <p:extLst>
      <p:ext uri="{BB962C8B-B14F-4D97-AF65-F5344CB8AC3E}">
        <p14:creationId xmlns:p14="http://schemas.microsoft.com/office/powerpoint/2010/main" val="2357130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72968" y="228600"/>
            <a:ext cx="1737360" cy="2057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предметы:</a:t>
            </a:r>
          </a:p>
        </p:txBody>
      </p:sp>
      <p:sp>
        <p:nvSpPr>
          <p:cNvPr id="4" name="Пятиугольник 3"/>
          <p:cNvSpPr/>
          <p:nvPr/>
        </p:nvSpPr>
        <p:spPr>
          <a:xfrm>
            <a:off x="5001768" y="228601"/>
            <a:ext cx="4489704" cy="96012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</a:t>
            </a:r>
          </a:p>
        </p:txBody>
      </p:sp>
      <p:sp>
        <p:nvSpPr>
          <p:cNvPr id="5" name="Пятиугольник 4"/>
          <p:cNvSpPr/>
          <p:nvPr/>
        </p:nvSpPr>
        <p:spPr>
          <a:xfrm>
            <a:off x="5001768" y="1325881"/>
            <a:ext cx="4489704" cy="960119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</a:t>
            </a:r>
          </a:p>
        </p:txBody>
      </p:sp>
      <p:sp>
        <p:nvSpPr>
          <p:cNvPr id="6" name="Пятиугольник 5"/>
          <p:cNvSpPr/>
          <p:nvPr/>
        </p:nvSpPr>
        <p:spPr>
          <a:xfrm>
            <a:off x="5001768" y="3890772"/>
            <a:ext cx="4629150" cy="1161288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Иностранный язык (английский, немецкий, французский) </a:t>
            </a:r>
          </a:p>
        </p:txBody>
      </p:sp>
      <p:sp>
        <p:nvSpPr>
          <p:cNvPr id="8" name="Пятиугольник 7"/>
          <p:cNvSpPr/>
          <p:nvPr/>
        </p:nvSpPr>
        <p:spPr>
          <a:xfrm>
            <a:off x="5001768" y="2423160"/>
            <a:ext cx="4453128" cy="59436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9466" y="1892808"/>
            <a:ext cx="2425446" cy="2715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классы</a:t>
            </a:r>
          </a:p>
        </p:txBody>
      </p:sp>
      <p:sp>
        <p:nvSpPr>
          <p:cNvPr id="10" name="Пятиугольник 9"/>
          <p:cNvSpPr/>
          <p:nvPr/>
        </p:nvSpPr>
        <p:spPr>
          <a:xfrm>
            <a:off x="5001768" y="3081528"/>
            <a:ext cx="4489704" cy="73152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72969" y="2350008"/>
            <a:ext cx="1737360" cy="27020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предметов по выбору (1 группа):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2713482" y="1188720"/>
            <a:ext cx="459486" cy="681799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endCxn id="11" idx="1"/>
          </p:cNvCxnSpPr>
          <p:nvPr/>
        </p:nvCxnSpPr>
        <p:spPr>
          <a:xfrm>
            <a:off x="2724912" y="3447288"/>
            <a:ext cx="448057" cy="253746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9747504" y="228600"/>
            <a:ext cx="2212848" cy="45171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Проводятся на одном уроке,</a:t>
            </a:r>
          </a:p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45 минут.</a:t>
            </a:r>
          </a:p>
        </p:txBody>
      </p:sp>
      <p:sp>
        <p:nvSpPr>
          <p:cNvPr id="23" name="Блок-схема: перфолента 22"/>
          <p:cNvSpPr/>
          <p:nvPr/>
        </p:nvSpPr>
        <p:spPr>
          <a:xfrm>
            <a:off x="299466" y="4928616"/>
            <a:ext cx="2283714" cy="1499616"/>
          </a:xfrm>
          <a:prstGeom prst="flowChartPunchedTap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бумажном носителе</a:t>
            </a:r>
          </a:p>
        </p:txBody>
      </p:sp>
      <p:sp>
        <p:nvSpPr>
          <p:cNvPr id="24" name="Блок-схема: перфолента 23"/>
          <p:cNvSpPr/>
          <p:nvPr/>
        </p:nvSpPr>
        <p:spPr>
          <a:xfrm>
            <a:off x="363474" y="234028"/>
            <a:ext cx="2283714" cy="1457612"/>
          </a:xfrm>
          <a:prstGeom prst="flowChartPunchedTap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20 апреля по 20 мая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172967" y="5230368"/>
            <a:ext cx="1737361" cy="14401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предметов по выбору (2 группа):</a:t>
            </a:r>
          </a:p>
        </p:txBody>
      </p:sp>
      <p:sp>
        <p:nvSpPr>
          <p:cNvPr id="20" name="Пятиугольник 19"/>
          <p:cNvSpPr/>
          <p:nvPr/>
        </p:nvSpPr>
        <p:spPr>
          <a:xfrm>
            <a:off x="5026914" y="5230368"/>
            <a:ext cx="4489704" cy="694944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</a:t>
            </a:r>
          </a:p>
        </p:txBody>
      </p:sp>
      <p:sp>
        <p:nvSpPr>
          <p:cNvPr id="21" name="Пятиугольник 20"/>
          <p:cNvSpPr/>
          <p:nvPr/>
        </p:nvSpPr>
        <p:spPr>
          <a:xfrm>
            <a:off x="5026914" y="6076187"/>
            <a:ext cx="4489704" cy="59436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747504" y="4928616"/>
            <a:ext cx="2212848" cy="17419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Проводятся на двух уроках,</a:t>
            </a:r>
          </a:p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45 минут каждый с перерывом 10 минут.</a:t>
            </a: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2724912" y="4608576"/>
            <a:ext cx="448055" cy="1069848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25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72968" y="228600"/>
            <a:ext cx="1737360" cy="2057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предметы:</a:t>
            </a:r>
          </a:p>
        </p:txBody>
      </p:sp>
      <p:sp>
        <p:nvSpPr>
          <p:cNvPr id="4" name="Пятиугольник 3"/>
          <p:cNvSpPr/>
          <p:nvPr/>
        </p:nvSpPr>
        <p:spPr>
          <a:xfrm>
            <a:off x="5001768" y="228601"/>
            <a:ext cx="4489704" cy="96012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</a:t>
            </a:r>
          </a:p>
        </p:txBody>
      </p:sp>
      <p:sp>
        <p:nvSpPr>
          <p:cNvPr id="5" name="Пятиугольник 4"/>
          <p:cNvSpPr/>
          <p:nvPr/>
        </p:nvSpPr>
        <p:spPr>
          <a:xfrm>
            <a:off x="5001768" y="1325881"/>
            <a:ext cx="4489704" cy="960119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</a:t>
            </a:r>
          </a:p>
        </p:txBody>
      </p:sp>
      <p:sp>
        <p:nvSpPr>
          <p:cNvPr id="6" name="Пятиугольник 5"/>
          <p:cNvSpPr/>
          <p:nvPr/>
        </p:nvSpPr>
        <p:spPr>
          <a:xfrm>
            <a:off x="5001768" y="3890772"/>
            <a:ext cx="4629150" cy="1161288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Иностранный язык (английский, немецкий, французский) </a:t>
            </a:r>
          </a:p>
        </p:txBody>
      </p:sp>
      <p:sp>
        <p:nvSpPr>
          <p:cNvPr id="8" name="Пятиугольник 7"/>
          <p:cNvSpPr/>
          <p:nvPr/>
        </p:nvSpPr>
        <p:spPr>
          <a:xfrm>
            <a:off x="5001768" y="2423160"/>
            <a:ext cx="4453128" cy="59436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9466" y="1892808"/>
            <a:ext cx="2425446" cy="2715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классы</a:t>
            </a:r>
          </a:p>
        </p:txBody>
      </p:sp>
      <p:sp>
        <p:nvSpPr>
          <p:cNvPr id="10" name="Пятиугольник 9"/>
          <p:cNvSpPr/>
          <p:nvPr/>
        </p:nvSpPr>
        <p:spPr>
          <a:xfrm>
            <a:off x="5001768" y="3081528"/>
            <a:ext cx="4489704" cy="73152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72969" y="2350008"/>
            <a:ext cx="1737360" cy="27020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предметов по выбору (1 группа):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2713482" y="1188720"/>
            <a:ext cx="459486" cy="681799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endCxn id="11" idx="1"/>
          </p:cNvCxnSpPr>
          <p:nvPr/>
        </p:nvCxnSpPr>
        <p:spPr>
          <a:xfrm>
            <a:off x="2724912" y="3447288"/>
            <a:ext cx="448057" cy="253746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9747504" y="228600"/>
            <a:ext cx="2212848" cy="44531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Проводятся на одном уроке,</a:t>
            </a:r>
          </a:p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45 минут.</a:t>
            </a:r>
          </a:p>
        </p:txBody>
      </p:sp>
      <p:sp>
        <p:nvSpPr>
          <p:cNvPr id="23" name="Блок-схема: перфолента 22"/>
          <p:cNvSpPr/>
          <p:nvPr/>
        </p:nvSpPr>
        <p:spPr>
          <a:xfrm>
            <a:off x="299466" y="4928616"/>
            <a:ext cx="2283714" cy="1499616"/>
          </a:xfrm>
          <a:prstGeom prst="flowChartPunchedTap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бумажном носителе</a:t>
            </a:r>
          </a:p>
        </p:txBody>
      </p:sp>
      <p:sp>
        <p:nvSpPr>
          <p:cNvPr id="24" name="Блок-схема: перфолента 23"/>
          <p:cNvSpPr/>
          <p:nvPr/>
        </p:nvSpPr>
        <p:spPr>
          <a:xfrm>
            <a:off x="363474" y="234028"/>
            <a:ext cx="2283714" cy="1457612"/>
          </a:xfrm>
          <a:prstGeom prst="flowChartPunchedTap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20 апреля по 20 мая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172967" y="5230368"/>
            <a:ext cx="1737361" cy="14401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предметов по выбору (2 группа):</a:t>
            </a:r>
          </a:p>
        </p:txBody>
      </p:sp>
      <p:sp>
        <p:nvSpPr>
          <p:cNvPr id="20" name="Пятиугольник 19"/>
          <p:cNvSpPr/>
          <p:nvPr/>
        </p:nvSpPr>
        <p:spPr>
          <a:xfrm>
            <a:off x="5026914" y="5230368"/>
            <a:ext cx="4489704" cy="694944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</a:t>
            </a:r>
          </a:p>
        </p:txBody>
      </p:sp>
      <p:sp>
        <p:nvSpPr>
          <p:cNvPr id="21" name="Пятиугольник 20"/>
          <p:cNvSpPr/>
          <p:nvPr/>
        </p:nvSpPr>
        <p:spPr>
          <a:xfrm>
            <a:off x="5026914" y="6076187"/>
            <a:ext cx="4489704" cy="59436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747504" y="4928616"/>
            <a:ext cx="2212848" cy="17419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Проводятся на двух уроках,</a:t>
            </a:r>
          </a:p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45 минут каждый с перерывом 10 минут.</a:t>
            </a: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2724912" y="4608576"/>
            <a:ext cx="448055" cy="1069848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1764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72968" y="228600"/>
            <a:ext cx="1737360" cy="1463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предметы:</a:t>
            </a:r>
          </a:p>
        </p:txBody>
      </p:sp>
      <p:sp>
        <p:nvSpPr>
          <p:cNvPr id="4" name="Пятиугольник 3"/>
          <p:cNvSpPr/>
          <p:nvPr/>
        </p:nvSpPr>
        <p:spPr>
          <a:xfrm>
            <a:off x="5001768" y="228601"/>
            <a:ext cx="4489704" cy="640079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</a:t>
            </a:r>
          </a:p>
        </p:txBody>
      </p:sp>
      <p:sp>
        <p:nvSpPr>
          <p:cNvPr id="5" name="Пятиугольник 4"/>
          <p:cNvSpPr/>
          <p:nvPr/>
        </p:nvSpPr>
        <p:spPr>
          <a:xfrm>
            <a:off x="5001768" y="1019555"/>
            <a:ext cx="4489704" cy="672085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базовая или математика с углубленным изучением предмета</a:t>
            </a:r>
          </a:p>
        </p:txBody>
      </p:sp>
      <p:sp>
        <p:nvSpPr>
          <p:cNvPr id="6" name="Пятиугольник 5"/>
          <p:cNvSpPr/>
          <p:nvPr/>
        </p:nvSpPr>
        <p:spPr>
          <a:xfrm>
            <a:off x="5029199" y="3088959"/>
            <a:ext cx="4629150" cy="1144713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Иностранный язык </a:t>
            </a:r>
          </a:p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(английский, немецкий, французский) </a:t>
            </a:r>
          </a:p>
        </p:txBody>
      </p:sp>
      <p:sp>
        <p:nvSpPr>
          <p:cNvPr id="8" name="Пятиугольник 7"/>
          <p:cNvSpPr/>
          <p:nvPr/>
        </p:nvSpPr>
        <p:spPr>
          <a:xfrm>
            <a:off x="5001768" y="1801939"/>
            <a:ext cx="4453128" cy="562355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9466" y="1892808"/>
            <a:ext cx="2425446" cy="2715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классы</a:t>
            </a:r>
          </a:p>
        </p:txBody>
      </p:sp>
      <p:sp>
        <p:nvSpPr>
          <p:cNvPr id="10" name="Пятиугольник 9"/>
          <p:cNvSpPr/>
          <p:nvPr/>
        </p:nvSpPr>
        <p:spPr>
          <a:xfrm>
            <a:off x="5001768" y="2497454"/>
            <a:ext cx="4489704" cy="465202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72969" y="1799082"/>
            <a:ext cx="1737360" cy="24345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предметов по выбору (1 группа):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2713482" y="1188720"/>
            <a:ext cx="459486" cy="681799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endCxn id="11" idx="1"/>
          </p:cNvCxnSpPr>
          <p:nvPr/>
        </p:nvCxnSpPr>
        <p:spPr>
          <a:xfrm>
            <a:off x="2724912" y="2896362"/>
            <a:ext cx="448057" cy="120015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9747504" y="228600"/>
            <a:ext cx="2212848" cy="40050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Проводятся на одном уроке,</a:t>
            </a:r>
          </a:p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45 минут.</a:t>
            </a:r>
          </a:p>
        </p:txBody>
      </p:sp>
      <p:sp>
        <p:nvSpPr>
          <p:cNvPr id="23" name="Блок-схема: перфолента 22"/>
          <p:cNvSpPr/>
          <p:nvPr/>
        </p:nvSpPr>
        <p:spPr>
          <a:xfrm>
            <a:off x="299466" y="4928616"/>
            <a:ext cx="2283714" cy="1499616"/>
          </a:xfrm>
          <a:prstGeom prst="flowChartPunchedTap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бумажном носителе</a:t>
            </a:r>
          </a:p>
        </p:txBody>
      </p:sp>
      <p:sp>
        <p:nvSpPr>
          <p:cNvPr id="24" name="Блок-схема: перфолента 23"/>
          <p:cNvSpPr/>
          <p:nvPr/>
        </p:nvSpPr>
        <p:spPr>
          <a:xfrm>
            <a:off x="363474" y="234028"/>
            <a:ext cx="2283714" cy="1457612"/>
          </a:xfrm>
          <a:prstGeom prst="flowChartPunchedTap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20 апреля по 20 мая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172967" y="4341114"/>
            <a:ext cx="1737361" cy="23294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предметов по выбору (2 группа):</a:t>
            </a:r>
          </a:p>
        </p:txBody>
      </p:sp>
      <p:sp>
        <p:nvSpPr>
          <p:cNvPr id="20" name="Пятиугольник 19"/>
          <p:cNvSpPr/>
          <p:nvPr/>
        </p:nvSpPr>
        <p:spPr>
          <a:xfrm>
            <a:off x="5026914" y="4366832"/>
            <a:ext cx="4446270" cy="561784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</a:t>
            </a:r>
          </a:p>
        </p:txBody>
      </p:sp>
      <p:sp>
        <p:nvSpPr>
          <p:cNvPr id="21" name="Пятиугольник 20"/>
          <p:cNvSpPr/>
          <p:nvPr/>
        </p:nvSpPr>
        <p:spPr>
          <a:xfrm>
            <a:off x="5026914" y="5052060"/>
            <a:ext cx="4489704" cy="578931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747504" y="4366832"/>
            <a:ext cx="2212848" cy="23037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Проводятся на двух уроках,</a:t>
            </a:r>
          </a:p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45 минут каждый с перерывом 10 минут.</a:t>
            </a: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2724912" y="4608576"/>
            <a:ext cx="448055" cy="1069848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ятиугольник 26"/>
          <p:cNvSpPr/>
          <p:nvPr/>
        </p:nvSpPr>
        <p:spPr>
          <a:xfrm>
            <a:off x="5026914" y="5754435"/>
            <a:ext cx="4489704" cy="850964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 базовая, физика с углубленным изучением предмета</a:t>
            </a:r>
          </a:p>
        </p:txBody>
      </p:sp>
    </p:spTree>
    <p:extLst>
      <p:ext uri="{BB962C8B-B14F-4D97-AF65-F5344CB8AC3E}">
        <p14:creationId xmlns:p14="http://schemas.microsoft.com/office/powerpoint/2010/main" val="1581451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72968" y="196596"/>
            <a:ext cx="1737360" cy="11070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предметы:</a:t>
            </a:r>
          </a:p>
        </p:txBody>
      </p:sp>
      <p:sp>
        <p:nvSpPr>
          <p:cNvPr id="4" name="Пятиугольник 3"/>
          <p:cNvSpPr/>
          <p:nvPr/>
        </p:nvSpPr>
        <p:spPr>
          <a:xfrm>
            <a:off x="5001768" y="256034"/>
            <a:ext cx="4590288" cy="37607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</a:t>
            </a:r>
          </a:p>
        </p:txBody>
      </p:sp>
      <p:sp>
        <p:nvSpPr>
          <p:cNvPr id="5" name="Пятиугольник 4"/>
          <p:cNvSpPr/>
          <p:nvPr/>
        </p:nvSpPr>
        <p:spPr>
          <a:xfrm>
            <a:off x="5001768" y="722979"/>
            <a:ext cx="4590288" cy="580634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базовая или математика с углубленным изучением предмета</a:t>
            </a:r>
          </a:p>
        </p:txBody>
      </p:sp>
      <p:sp>
        <p:nvSpPr>
          <p:cNvPr id="6" name="Пятиугольник 5"/>
          <p:cNvSpPr/>
          <p:nvPr/>
        </p:nvSpPr>
        <p:spPr>
          <a:xfrm>
            <a:off x="5029201" y="2536352"/>
            <a:ext cx="4590287" cy="725227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Иностранный язык </a:t>
            </a:r>
          </a:p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(английский, немецкий, французский) </a:t>
            </a:r>
          </a:p>
        </p:txBody>
      </p:sp>
      <p:sp>
        <p:nvSpPr>
          <p:cNvPr id="8" name="Пятиугольник 7"/>
          <p:cNvSpPr/>
          <p:nvPr/>
        </p:nvSpPr>
        <p:spPr>
          <a:xfrm>
            <a:off x="5001768" y="1463915"/>
            <a:ext cx="4590288" cy="46406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9466" y="1892808"/>
            <a:ext cx="2425446" cy="2715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классы</a:t>
            </a:r>
          </a:p>
        </p:txBody>
      </p:sp>
      <p:sp>
        <p:nvSpPr>
          <p:cNvPr id="10" name="Пятиугольник 9"/>
          <p:cNvSpPr/>
          <p:nvPr/>
        </p:nvSpPr>
        <p:spPr>
          <a:xfrm>
            <a:off x="5008626" y="1993392"/>
            <a:ext cx="4489704" cy="475488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72969" y="1444752"/>
            <a:ext cx="1737360" cy="23682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предметов по выбору (1 группа):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2713482" y="1188720"/>
            <a:ext cx="459486" cy="681799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endCxn id="11" idx="1"/>
          </p:cNvCxnSpPr>
          <p:nvPr/>
        </p:nvCxnSpPr>
        <p:spPr>
          <a:xfrm flipV="1">
            <a:off x="2724912" y="2628900"/>
            <a:ext cx="448057" cy="267462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9747504" y="228600"/>
            <a:ext cx="2212848" cy="35844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Проводятся на одном уроке,</a:t>
            </a:r>
          </a:p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45 минут.</a:t>
            </a:r>
          </a:p>
        </p:txBody>
      </p:sp>
      <p:sp>
        <p:nvSpPr>
          <p:cNvPr id="23" name="Блок-схема: перфолента 22"/>
          <p:cNvSpPr/>
          <p:nvPr/>
        </p:nvSpPr>
        <p:spPr>
          <a:xfrm>
            <a:off x="299466" y="4928616"/>
            <a:ext cx="2283714" cy="1499616"/>
          </a:xfrm>
          <a:prstGeom prst="flowChartPunchedTap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бумажном носителе</a:t>
            </a:r>
          </a:p>
        </p:txBody>
      </p:sp>
      <p:sp>
        <p:nvSpPr>
          <p:cNvPr id="24" name="Блок-схема: перфолента 23"/>
          <p:cNvSpPr/>
          <p:nvPr/>
        </p:nvSpPr>
        <p:spPr>
          <a:xfrm>
            <a:off x="363474" y="234028"/>
            <a:ext cx="2283714" cy="1457612"/>
          </a:xfrm>
          <a:prstGeom prst="flowChartPunchedTap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20 апреля по 20 мая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191255" y="3927347"/>
            <a:ext cx="1737361" cy="27431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предметов по выбору (2 группа):</a:t>
            </a:r>
          </a:p>
        </p:txBody>
      </p:sp>
      <p:sp>
        <p:nvSpPr>
          <p:cNvPr id="20" name="Пятиугольник 19"/>
          <p:cNvSpPr/>
          <p:nvPr/>
        </p:nvSpPr>
        <p:spPr>
          <a:xfrm>
            <a:off x="5009770" y="3936769"/>
            <a:ext cx="4582286" cy="386345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</a:t>
            </a:r>
          </a:p>
        </p:txBody>
      </p:sp>
      <p:sp>
        <p:nvSpPr>
          <p:cNvPr id="21" name="Пятиугольник 20"/>
          <p:cNvSpPr/>
          <p:nvPr/>
        </p:nvSpPr>
        <p:spPr>
          <a:xfrm>
            <a:off x="5008627" y="4439132"/>
            <a:ext cx="4583430" cy="443764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747504" y="3936770"/>
            <a:ext cx="2212848" cy="27337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Проводятся на двух уроках,</a:t>
            </a:r>
          </a:p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45 минут каждый с перерывом 10 минут.</a:t>
            </a: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2724912" y="4608576"/>
            <a:ext cx="448055" cy="1069848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ятиугольник 26"/>
          <p:cNvSpPr/>
          <p:nvPr/>
        </p:nvSpPr>
        <p:spPr>
          <a:xfrm>
            <a:off x="5008626" y="4961171"/>
            <a:ext cx="4638294" cy="575771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 базовая, физика с углубленным изучением предмета</a:t>
            </a:r>
          </a:p>
        </p:txBody>
      </p:sp>
      <p:sp>
        <p:nvSpPr>
          <p:cNvPr id="28" name="Пятиугольник 27"/>
          <p:cNvSpPr/>
          <p:nvPr/>
        </p:nvSpPr>
        <p:spPr>
          <a:xfrm>
            <a:off x="5038344" y="3350588"/>
            <a:ext cx="4453128" cy="46406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Обществознание</a:t>
            </a:r>
          </a:p>
        </p:txBody>
      </p:sp>
      <p:sp>
        <p:nvSpPr>
          <p:cNvPr id="29" name="Пятиугольник 28"/>
          <p:cNvSpPr/>
          <p:nvPr/>
        </p:nvSpPr>
        <p:spPr>
          <a:xfrm>
            <a:off x="5001768" y="5615217"/>
            <a:ext cx="4590288" cy="507488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Химия</a:t>
            </a:r>
          </a:p>
        </p:txBody>
      </p:sp>
      <p:sp>
        <p:nvSpPr>
          <p:cNvPr id="30" name="Пятиугольник 29"/>
          <p:cNvSpPr/>
          <p:nvPr/>
        </p:nvSpPr>
        <p:spPr>
          <a:xfrm>
            <a:off x="5001768" y="6200980"/>
            <a:ext cx="4590288" cy="507488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Информатика</a:t>
            </a:r>
          </a:p>
        </p:txBody>
      </p:sp>
    </p:spTree>
    <p:extLst>
      <p:ext uri="{BB962C8B-B14F-4D97-AF65-F5344CB8AC3E}">
        <p14:creationId xmlns:p14="http://schemas.microsoft.com/office/powerpoint/2010/main" val="3388260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72968" y="196596"/>
            <a:ext cx="1737360" cy="11070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предметы:</a:t>
            </a:r>
          </a:p>
        </p:txBody>
      </p:sp>
      <p:sp>
        <p:nvSpPr>
          <p:cNvPr id="4" name="Пятиугольник 3"/>
          <p:cNvSpPr/>
          <p:nvPr/>
        </p:nvSpPr>
        <p:spPr>
          <a:xfrm>
            <a:off x="5001768" y="196596"/>
            <a:ext cx="4590288" cy="435508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</a:t>
            </a:r>
          </a:p>
        </p:txBody>
      </p:sp>
      <p:sp>
        <p:nvSpPr>
          <p:cNvPr id="5" name="Пятиугольник 4"/>
          <p:cNvSpPr/>
          <p:nvPr/>
        </p:nvSpPr>
        <p:spPr>
          <a:xfrm>
            <a:off x="5001768" y="722979"/>
            <a:ext cx="4590288" cy="580634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</a:t>
            </a:r>
          </a:p>
        </p:txBody>
      </p:sp>
      <p:sp>
        <p:nvSpPr>
          <p:cNvPr id="6" name="Пятиугольник 5"/>
          <p:cNvSpPr/>
          <p:nvPr/>
        </p:nvSpPr>
        <p:spPr>
          <a:xfrm>
            <a:off x="5029201" y="2536352"/>
            <a:ext cx="4590287" cy="725227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Иностранный язык </a:t>
            </a:r>
          </a:p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(английский, немецкий, французский) </a:t>
            </a:r>
          </a:p>
        </p:txBody>
      </p:sp>
      <p:sp>
        <p:nvSpPr>
          <p:cNvPr id="8" name="Пятиугольник 7"/>
          <p:cNvSpPr/>
          <p:nvPr/>
        </p:nvSpPr>
        <p:spPr>
          <a:xfrm>
            <a:off x="5001768" y="1463915"/>
            <a:ext cx="4590288" cy="46406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9466" y="1892808"/>
            <a:ext cx="2425446" cy="2715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классы</a:t>
            </a:r>
          </a:p>
        </p:txBody>
      </p:sp>
      <p:sp>
        <p:nvSpPr>
          <p:cNvPr id="10" name="Пятиугольник 9"/>
          <p:cNvSpPr/>
          <p:nvPr/>
        </p:nvSpPr>
        <p:spPr>
          <a:xfrm>
            <a:off x="5008626" y="1993392"/>
            <a:ext cx="4489704" cy="475488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72969" y="1444752"/>
            <a:ext cx="1737360" cy="51297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 из предметов: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2713482" y="1188720"/>
            <a:ext cx="459486" cy="681799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Блок-схема: перфолента 22"/>
          <p:cNvSpPr/>
          <p:nvPr/>
        </p:nvSpPr>
        <p:spPr>
          <a:xfrm>
            <a:off x="299466" y="4928616"/>
            <a:ext cx="2283714" cy="1499616"/>
          </a:xfrm>
          <a:prstGeom prst="flowChartPunchedTap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бумажном носителе</a:t>
            </a:r>
          </a:p>
        </p:txBody>
      </p:sp>
      <p:sp>
        <p:nvSpPr>
          <p:cNvPr id="24" name="Блок-схема: перфолента 23"/>
          <p:cNvSpPr/>
          <p:nvPr/>
        </p:nvSpPr>
        <p:spPr>
          <a:xfrm>
            <a:off x="363474" y="234028"/>
            <a:ext cx="2283714" cy="1457612"/>
          </a:xfrm>
          <a:prstGeom prst="flowChartPunchedTap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20 апреля по 20 мая</a:t>
            </a:r>
          </a:p>
        </p:txBody>
      </p:sp>
      <p:sp>
        <p:nvSpPr>
          <p:cNvPr id="20" name="Пятиугольник 19"/>
          <p:cNvSpPr/>
          <p:nvPr/>
        </p:nvSpPr>
        <p:spPr>
          <a:xfrm>
            <a:off x="5009770" y="3936769"/>
            <a:ext cx="4582286" cy="553069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</a:t>
            </a:r>
          </a:p>
        </p:txBody>
      </p:sp>
      <p:sp>
        <p:nvSpPr>
          <p:cNvPr id="21" name="Пятиугольник 20"/>
          <p:cNvSpPr/>
          <p:nvPr/>
        </p:nvSpPr>
        <p:spPr>
          <a:xfrm>
            <a:off x="5008627" y="4608576"/>
            <a:ext cx="4583430" cy="55725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747504" y="256034"/>
            <a:ext cx="2212848" cy="64145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Проводятся на двух уроках,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45 минут каждый с перерывом 10 минут.</a:t>
            </a: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2724912" y="4608576"/>
            <a:ext cx="448055" cy="1069848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ятиугольник 26"/>
          <p:cNvSpPr/>
          <p:nvPr/>
        </p:nvSpPr>
        <p:spPr>
          <a:xfrm>
            <a:off x="5008626" y="5282537"/>
            <a:ext cx="4638294" cy="569623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</a:t>
            </a:r>
          </a:p>
        </p:txBody>
      </p:sp>
      <p:sp>
        <p:nvSpPr>
          <p:cNvPr id="28" name="Пятиугольник 27"/>
          <p:cNvSpPr/>
          <p:nvPr/>
        </p:nvSpPr>
        <p:spPr>
          <a:xfrm>
            <a:off x="5038344" y="3350588"/>
            <a:ext cx="4453128" cy="46406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Обществознание</a:t>
            </a:r>
          </a:p>
        </p:txBody>
      </p:sp>
      <p:sp>
        <p:nvSpPr>
          <p:cNvPr id="29" name="Пятиугольник 28"/>
          <p:cNvSpPr/>
          <p:nvPr/>
        </p:nvSpPr>
        <p:spPr>
          <a:xfrm>
            <a:off x="5008626" y="5952744"/>
            <a:ext cx="4590288" cy="629744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Химия</a:t>
            </a:r>
          </a:p>
        </p:txBody>
      </p:sp>
    </p:spTree>
    <p:extLst>
      <p:ext uri="{BB962C8B-B14F-4D97-AF65-F5344CB8AC3E}">
        <p14:creationId xmlns:p14="http://schemas.microsoft.com/office/powerpoint/2010/main" val="650012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19656" y="1042416"/>
            <a:ext cx="87142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ВПР в компьютерном формате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79576" y="1811857"/>
            <a:ext cx="9921240" cy="15988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каждой параллели по каждому учебному предмету выбирается только один формат проведения (для всей параллели по выбранному учебному предмету) – в компьютерной форме.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79576" y="3848278"/>
            <a:ext cx="9921240" cy="20678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3434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о проведении проверочных работ с использованием компьютера ОО принимает самостоятельно с учетом технических возможностей. Результаты работ, выполненных до 8:00 и после 20:00 по местному времени, не учитываются при обработке результатов, и не предоставляются в разделе «Аналитика».</a:t>
            </a:r>
          </a:p>
          <a:p>
            <a:pPr algn="ctr"/>
            <a:endParaRPr lang="ru-RU" sz="2400" b="0" i="0" dirty="0">
              <a:solidFill>
                <a:srgbClr val="34343C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459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ятиугольник 7"/>
          <p:cNvSpPr/>
          <p:nvPr/>
        </p:nvSpPr>
        <p:spPr>
          <a:xfrm>
            <a:off x="5223510" y="1191006"/>
            <a:ext cx="3781044" cy="1403604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9466" y="1892808"/>
            <a:ext cx="2425446" cy="271576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классы</a:t>
            </a:r>
          </a:p>
        </p:txBody>
      </p:sp>
      <p:sp>
        <p:nvSpPr>
          <p:cNvPr id="10" name="Пятиугольник 9"/>
          <p:cNvSpPr/>
          <p:nvPr/>
        </p:nvSpPr>
        <p:spPr>
          <a:xfrm>
            <a:off x="5223510" y="2903220"/>
            <a:ext cx="3941064" cy="1444752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71266" y="234028"/>
            <a:ext cx="1737360" cy="46542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предметов: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2724912" y="2999232"/>
            <a:ext cx="546354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9314880" y="2722626"/>
            <a:ext cx="2642616" cy="26449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на двух уроках,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45 минут каждый, перерыв 10 минут.</a:t>
            </a:r>
          </a:p>
        </p:txBody>
      </p:sp>
      <p:sp>
        <p:nvSpPr>
          <p:cNvPr id="23" name="Блок-схема: перфолента 22"/>
          <p:cNvSpPr/>
          <p:nvPr/>
        </p:nvSpPr>
        <p:spPr>
          <a:xfrm>
            <a:off x="299465" y="4928616"/>
            <a:ext cx="2796921" cy="1709928"/>
          </a:xfrm>
          <a:prstGeom prst="flowChartPunchedTap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компьютерном формате</a:t>
            </a:r>
          </a:p>
        </p:txBody>
      </p:sp>
      <p:sp>
        <p:nvSpPr>
          <p:cNvPr id="24" name="Блок-схема: перфолента 23"/>
          <p:cNvSpPr/>
          <p:nvPr/>
        </p:nvSpPr>
        <p:spPr>
          <a:xfrm>
            <a:off x="363474" y="234028"/>
            <a:ext cx="2283714" cy="1457612"/>
          </a:xfrm>
          <a:prstGeom prst="flowChartPunchedTape">
            <a:avLst/>
          </a:prstGeom>
          <a:solidFill>
            <a:schemeClr val="accent4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20 апреля по 29 апреля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9107424" y="192024"/>
            <a:ext cx="2926080" cy="23134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на одном уроке,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45 минут.</a:t>
            </a:r>
          </a:p>
        </p:txBody>
      </p:sp>
      <p:sp>
        <p:nvSpPr>
          <p:cNvPr id="25" name="Блок-схема: перфолента 24"/>
          <p:cNvSpPr/>
          <p:nvPr/>
        </p:nvSpPr>
        <p:spPr>
          <a:xfrm>
            <a:off x="5158932" y="4773168"/>
            <a:ext cx="3297553" cy="1709928"/>
          </a:xfrm>
          <a:prstGeom prst="flowChartPunchedTap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Резервный день</a:t>
            </a:r>
          </a:p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апреля</a:t>
            </a:r>
          </a:p>
        </p:txBody>
      </p:sp>
    </p:spTree>
    <p:extLst>
      <p:ext uri="{BB962C8B-B14F-4D97-AF65-F5344CB8AC3E}">
        <p14:creationId xmlns:p14="http://schemas.microsoft.com/office/powerpoint/2010/main" val="1008057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ятиугольник 7"/>
          <p:cNvSpPr/>
          <p:nvPr/>
        </p:nvSpPr>
        <p:spPr>
          <a:xfrm>
            <a:off x="5223510" y="1191006"/>
            <a:ext cx="3781044" cy="1403604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9466" y="1892808"/>
            <a:ext cx="2425446" cy="271576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классы</a:t>
            </a:r>
          </a:p>
        </p:txBody>
      </p:sp>
      <p:sp>
        <p:nvSpPr>
          <p:cNvPr id="10" name="Пятиугольник 9"/>
          <p:cNvSpPr/>
          <p:nvPr/>
        </p:nvSpPr>
        <p:spPr>
          <a:xfrm>
            <a:off x="5223510" y="2903220"/>
            <a:ext cx="3941064" cy="1444752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71266" y="234028"/>
            <a:ext cx="1737360" cy="46542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предметов: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2724912" y="2999232"/>
            <a:ext cx="546354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9314880" y="2722626"/>
            <a:ext cx="2642616" cy="26449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на двух уроках,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45 минут каждый, перерыв 10 минут.</a:t>
            </a:r>
          </a:p>
        </p:txBody>
      </p:sp>
      <p:sp>
        <p:nvSpPr>
          <p:cNvPr id="23" name="Блок-схема: перфолента 22"/>
          <p:cNvSpPr/>
          <p:nvPr/>
        </p:nvSpPr>
        <p:spPr>
          <a:xfrm>
            <a:off x="299465" y="4928616"/>
            <a:ext cx="2796921" cy="1709928"/>
          </a:xfrm>
          <a:prstGeom prst="flowChartPunchedTap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компьютерном формате</a:t>
            </a:r>
          </a:p>
        </p:txBody>
      </p:sp>
      <p:sp>
        <p:nvSpPr>
          <p:cNvPr id="24" name="Блок-схема: перфолента 23"/>
          <p:cNvSpPr/>
          <p:nvPr/>
        </p:nvSpPr>
        <p:spPr>
          <a:xfrm>
            <a:off x="363474" y="234028"/>
            <a:ext cx="2283714" cy="1457612"/>
          </a:xfrm>
          <a:prstGeom prst="flowChartPunchedTap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20 апреля по 29 апреля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9107424" y="192024"/>
            <a:ext cx="2926080" cy="23134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на одном уроке,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45 минут.</a:t>
            </a:r>
          </a:p>
        </p:txBody>
      </p:sp>
      <p:sp>
        <p:nvSpPr>
          <p:cNvPr id="25" name="Блок-схема: перфолента 24"/>
          <p:cNvSpPr/>
          <p:nvPr/>
        </p:nvSpPr>
        <p:spPr>
          <a:xfrm>
            <a:off x="5158932" y="4773168"/>
            <a:ext cx="3297553" cy="1709928"/>
          </a:xfrm>
          <a:prstGeom prst="flowChartPunchedTap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Резервный день</a:t>
            </a:r>
          </a:p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апреля</a:t>
            </a:r>
          </a:p>
        </p:txBody>
      </p:sp>
    </p:spTree>
    <p:extLst>
      <p:ext uri="{BB962C8B-B14F-4D97-AF65-F5344CB8AC3E}">
        <p14:creationId xmlns:p14="http://schemas.microsoft.com/office/powerpoint/2010/main" val="2518565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ятиугольник 7"/>
          <p:cNvSpPr/>
          <p:nvPr/>
        </p:nvSpPr>
        <p:spPr>
          <a:xfrm>
            <a:off x="5223510" y="1207008"/>
            <a:ext cx="3781044" cy="987552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9466" y="1892808"/>
            <a:ext cx="2425446" cy="271576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классы</a:t>
            </a:r>
          </a:p>
        </p:txBody>
      </p:sp>
      <p:sp>
        <p:nvSpPr>
          <p:cNvPr id="10" name="Пятиугольник 9"/>
          <p:cNvSpPr/>
          <p:nvPr/>
        </p:nvSpPr>
        <p:spPr>
          <a:xfrm>
            <a:off x="5223510" y="2903220"/>
            <a:ext cx="3941064" cy="809244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71266" y="2903220"/>
            <a:ext cx="1737360" cy="19851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предметов: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2724912" y="2999232"/>
            <a:ext cx="546354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9314880" y="2722626"/>
            <a:ext cx="2642616" cy="26449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на двух уроках,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45 минут каждый, перерыв 10 минут.</a:t>
            </a:r>
          </a:p>
        </p:txBody>
      </p:sp>
      <p:sp>
        <p:nvSpPr>
          <p:cNvPr id="23" name="Блок-схема: перфолента 22"/>
          <p:cNvSpPr/>
          <p:nvPr/>
        </p:nvSpPr>
        <p:spPr>
          <a:xfrm>
            <a:off x="299465" y="4928616"/>
            <a:ext cx="2796921" cy="1709928"/>
          </a:xfrm>
          <a:prstGeom prst="flowChartPunchedTap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компьютерном формате</a:t>
            </a:r>
          </a:p>
        </p:txBody>
      </p:sp>
      <p:sp>
        <p:nvSpPr>
          <p:cNvPr id="24" name="Блок-схема: перфолента 23"/>
          <p:cNvSpPr/>
          <p:nvPr/>
        </p:nvSpPr>
        <p:spPr>
          <a:xfrm>
            <a:off x="363474" y="234028"/>
            <a:ext cx="2283714" cy="1457612"/>
          </a:xfrm>
          <a:prstGeom prst="flowChartPunchedTap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20 апреля по 29 апреля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9107424" y="192024"/>
            <a:ext cx="2926080" cy="23134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на одном уроке,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45 минут.</a:t>
            </a:r>
          </a:p>
        </p:txBody>
      </p:sp>
      <p:sp>
        <p:nvSpPr>
          <p:cNvPr id="25" name="Блок-схема: перфолента 24"/>
          <p:cNvSpPr/>
          <p:nvPr/>
        </p:nvSpPr>
        <p:spPr>
          <a:xfrm>
            <a:off x="5158932" y="4773168"/>
            <a:ext cx="3297553" cy="1709928"/>
          </a:xfrm>
          <a:prstGeom prst="flowChartPunchedTap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Резервный день</a:t>
            </a:r>
          </a:p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апреля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271266" y="609506"/>
            <a:ext cx="1737360" cy="19851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Предмет:</a:t>
            </a:r>
          </a:p>
        </p:txBody>
      </p:sp>
      <p:sp>
        <p:nvSpPr>
          <p:cNvPr id="13" name="Пятиугольник 12"/>
          <p:cNvSpPr/>
          <p:nvPr/>
        </p:nvSpPr>
        <p:spPr>
          <a:xfrm>
            <a:off x="5191221" y="3838194"/>
            <a:ext cx="3941064" cy="809244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</a:t>
            </a:r>
          </a:p>
        </p:txBody>
      </p:sp>
    </p:spTree>
    <p:extLst>
      <p:ext uri="{BB962C8B-B14F-4D97-AF65-F5344CB8AC3E}">
        <p14:creationId xmlns:p14="http://schemas.microsoft.com/office/powerpoint/2010/main" val="34671192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ятиугольник 7"/>
          <p:cNvSpPr/>
          <p:nvPr/>
        </p:nvSpPr>
        <p:spPr>
          <a:xfrm>
            <a:off x="5158932" y="614506"/>
            <a:ext cx="3781044" cy="955976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9466" y="1892808"/>
            <a:ext cx="2425446" cy="271576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классы</a:t>
            </a:r>
          </a:p>
        </p:txBody>
      </p:sp>
      <p:sp>
        <p:nvSpPr>
          <p:cNvPr id="10" name="Пятиугольник 9"/>
          <p:cNvSpPr/>
          <p:nvPr/>
        </p:nvSpPr>
        <p:spPr>
          <a:xfrm>
            <a:off x="5223510" y="2903220"/>
            <a:ext cx="3941064" cy="809244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71266" y="2903220"/>
            <a:ext cx="1737360" cy="19851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предметов: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2724912" y="2999232"/>
            <a:ext cx="546354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9314880" y="2722626"/>
            <a:ext cx="2642616" cy="26449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на двух уроках,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45 минут каждый, перерыв 10 минут.</a:t>
            </a:r>
          </a:p>
        </p:txBody>
      </p:sp>
      <p:sp>
        <p:nvSpPr>
          <p:cNvPr id="23" name="Блок-схема: перфолента 22"/>
          <p:cNvSpPr/>
          <p:nvPr/>
        </p:nvSpPr>
        <p:spPr>
          <a:xfrm>
            <a:off x="299465" y="4928616"/>
            <a:ext cx="2796921" cy="1709928"/>
          </a:xfrm>
          <a:prstGeom prst="flowChartPunchedTap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компьютерном формате</a:t>
            </a:r>
          </a:p>
        </p:txBody>
      </p:sp>
      <p:sp>
        <p:nvSpPr>
          <p:cNvPr id="24" name="Блок-схема: перфолента 23"/>
          <p:cNvSpPr/>
          <p:nvPr/>
        </p:nvSpPr>
        <p:spPr>
          <a:xfrm>
            <a:off x="363474" y="234028"/>
            <a:ext cx="2283714" cy="1457612"/>
          </a:xfrm>
          <a:prstGeom prst="flowChartPunchedTap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20 апреля по 29 апреля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9107424" y="192024"/>
            <a:ext cx="2926080" cy="23134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на одном уроке,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45 минут.</a:t>
            </a:r>
          </a:p>
        </p:txBody>
      </p:sp>
      <p:sp>
        <p:nvSpPr>
          <p:cNvPr id="25" name="Блок-схема: перфолента 24"/>
          <p:cNvSpPr/>
          <p:nvPr/>
        </p:nvSpPr>
        <p:spPr>
          <a:xfrm>
            <a:off x="5158932" y="4773168"/>
            <a:ext cx="3297553" cy="1709928"/>
          </a:xfrm>
          <a:prstGeom prst="flowChartPunchedTap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Резервный день</a:t>
            </a:r>
          </a:p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апреля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271266" y="609506"/>
            <a:ext cx="1737360" cy="19851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предметов:</a:t>
            </a:r>
          </a:p>
        </p:txBody>
      </p:sp>
      <p:sp>
        <p:nvSpPr>
          <p:cNvPr id="13" name="Пятиугольник 12"/>
          <p:cNvSpPr/>
          <p:nvPr/>
        </p:nvSpPr>
        <p:spPr>
          <a:xfrm>
            <a:off x="5191221" y="3838194"/>
            <a:ext cx="3941064" cy="809244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</a:t>
            </a:r>
          </a:p>
        </p:txBody>
      </p:sp>
      <p:sp>
        <p:nvSpPr>
          <p:cNvPr id="16" name="Пятиугольник 15"/>
          <p:cNvSpPr/>
          <p:nvPr/>
        </p:nvSpPr>
        <p:spPr>
          <a:xfrm>
            <a:off x="5191221" y="1709928"/>
            <a:ext cx="3781044" cy="884682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Обществознание</a:t>
            </a:r>
          </a:p>
        </p:txBody>
      </p:sp>
    </p:spTree>
    <p:extLst>
      <p:ext uri="{BB962C8B-B14F-4D97-AF65-F5344CB8AC3E}">
        <p14:creationId xmlns:p14="http://schemas.microsoft.com/office/powerpoint/2010/main" val="735743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57200" y="338328"/>
            <a:ext cx="11210544" cy="120700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организатора в аудитории при выполнении работы на бумажном носителе.</a:t>
            </a:r>
          </a:p>
        </p:txBody>
      </p:sp>
      <p:sp>
        <p:nvSpPr>
          <p:cNvPr id="3" name="Блок-схема: ссылка на другую страницу 2"/>
          <p:cNvSpPr/>
          <p:nvPr/>
        </p:nvSpPr>
        <p:spPr>
          <a:xfrm>
            <a:off x="292608" y="1655064"/>
            <a:ext cx="2029968" cy="4224528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Получает у ответственного организатора в ОО коды участников и варианты работ. Выдает коды обучающимся в соответствии со списком.</a:t>
            </a:r>
          </a:p>
        </p:txBody>
      </p:sp>
      <p:sp>
        <p:nvSpPr>
          <p:cNvPr id="4" name="Блок-схема: ссылка на другую страницу 3"/>
          <p:cNvSpPr/>
          <p:nvPr/>
        </p:nvSpPr>
        <p:spPr>
          <a:xfrm>
            <a:off x="4224528" y="1655064"/>
            <a:ext cx="1847088" cy="4224528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Проводит инструктаж, не более 5 минут.</a:t>
            </a:r>
          </a:p>
        </p:txBody>
      </p:sp>
      <p:sp>
        <p:nvSpPr>
          <p:cNvPr id="5" name="Блок-схема: ссылка на другую страницу 4"/>
          <p:cNvSpPr/>
          <p:nvPr/>
        </p:nvSpPr>
        <p:spPr>
          <a:xfrm>
            <a:off x="2322576" y="3118104"/>
            <a:ext cx="1901952" cy="3657600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Выдает распечатанные варианты работ по вариантам.</a:t>
            </a:r>
          </a:p>
        </p:txBody>
      </p:sp>
      <p:sp>
        <p:nvSpPr>
          <p:cNvPr id="6" name="Блок-схема: ссылка на другую страницу 5"/>
          <p:cNvSpPr/>
          <p:nvPr/>
        </p:nvSpPr>
        <p:spPr>
          <a:xfrm>
            <a:off x="6071616" y="3118104"/>
            <a:ext cx="1901952" cy="3593592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Проверяет, чтобы каждый участник записал код в специальном поле в правом верхнем углу работы на каждом листе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Блок-схема: ссылка на другую страницу 6"/>
          <p:cNvSpPr/>
          <p:nvPr/>
        </p:nvSpPr>
        <p:spPr>
          <a:xfrm>
            <a:off x="7973568" y="1655064"/>
            <a:ext cx="1847088" cy="4224528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Заполняет бумажный протокол  (фиксирует код участника рядом с ФИО участника).</a:t>
            </a:r>
          </a:p>
        </p:txBody>
      </p:sp>
      <p:sp>
        <p:nvSpPr>
          <p:cNvPr id="8" name="Блок-схема: ссылка на другую страницу 7"/>
          <p:cNvSpPr/>
          <p:nvPr/>
        </p:nvSpPr>
        <p:spPr>
          <a:xfrm>
            <a:off x="9820656" y="3118104"/>
            <a:ext cx="1901952" cy="3625596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Собирает работы участников и передает ответственному организатору ОО.</a:t>
            </a:r>
          </a:p>
        </p:txBody>
      </p:sp>
    </p:spTree>
    <p:extLst>
      <p:ext uri="{BB962C8B-B14F-4D97-AF65-F5344CB8AC3E}">
        <p14:creationId xmlns:p14="http://schemas.microsoft.com/office/powerpoint/2010/main" val="7205402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74904" y="237744"/>
            <a:ext cx="11292840" cy="9509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организатора в аудитории при выполнении работы в компьютерном формате.</a:t>
            </a:r>
          </a:p>
        </p:txBody>
      </p:sp>
      <p:sp>
        <p:nvSpPr>
          <p:cNvPr id="3" name="Блок-схема: ссылка на другую страницу 2"/>
          <p:cNvSpPr/>
          <p:nvPr/>
        </p:nvSpPr>
        <p:spPr>
          <a:xfrm>
            <a:off x="374904" y="1188720"/>
            <a:ext cx="1947672" cy="3607308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Перед выполнением работы проверяет подключение компьютера к сети Интернет, открывает страницу для входа.</a:t>
            </a:r>
          </a:p>
        </p:txBody>
      </p:sp>
      <p:sp>
        <p:nvSpPr>
          <p:cNvPr id="4" name="Блок-схема: ссылка на другую страницу 3"/>
          <p:cNvSpPr/>
          <p:nvPr/>
        </p:nvSpPr>
        <p:spPr>
          <a:xfrm>
            <a:off x="3895344" y="1188720"/>
            <a:ext cx="1783080" cy="2414016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Рассаживает участников на рабочие места, раздает логины и пароли.</a:t>
            </a:r>
          </a:p>
        </p:txBody>
      </p:sp>
      <p:sp>
        <p:nvSpPr>
          <p:cNvPr id="5" name="Блок-схема: ссылка на другую страницу 4"/>
          <p:cNvSpPr/>
          <p:nvPr/>
        </p:nvSpPr>
        <p:spPr>
          <a:xfrm>
            <a:off x="2322576" y="1188720"/>
            <a:ext cx="1591056" cy="2414016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Получает у организатора бумажный протокол.</a:t>
            </a:r>
          </a:p>
        </p:txBody>
      </p:sp>
      <p:sp>
        <p:nvSpPr>
          <p:cNvPr id="6" name="Блок-схема: ссылка на другую страницу 5"/>
          <p:cNvSpPr/>
          <p:nvPr/>
        </p:nvSpPr>
        <p:spPr>
          <a:xfrm>
            <a:off x="5678424" y="1188720"/>
            <a:ext cx="1572768" cy="2414016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Проводит инструктаж, не более 5 минут.</a:t>
            </a:r>
          </a:p>
        </p:txBody>
      </p:sp>
      <p:sp>
        <p:nvSpPr>
          <p:cNvPr id="7" name="Блок-схема: ссылка на другую страницу 6"/>
          <p:cNvSpPr/>
          <p:nvPr/>
        </p:nvSpPr>
        <p:spPr>
          <a:xfrm>
            <a:off x="7251192" y="1188720"/>
            <a:ext cx="2560320" cy="3607308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Во время выполнения работы участниками не допускает использование специальных возможностей программного обеспечения, открытие вкладок в «сети Интернет».</a:t>
            </a:r>
          </a:p>
        </p:txBody>
      </p:sp>
      <p:sp>
        <p:nvSpPr>
          <p:cNvPr id="8" name="Блок-схема: ссылка на другую страницу 7"/>
          <p:cNvSpPr/>
          <p:nvPr/>
        </p:nvSpPr>
        <p:spPr>
          <a:xfrm>
            <a:off x="9811512" y="1188720"/>
            <a:ext cx="1801368" cy="3607308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Заполняет бумажный протокол, фиксирует ФИО участника, порядковый номер класса и код участника.</a:t>
            </a:r>
          </a:p>
        </p:txBody>
      </p:sp>
      <p:sp>
        <p:nvSpPr>
          <p:cNvPr id="9" name="Блок-схема: ссылка на другую страницу 8"/>
          <p:cNvSpPr/>
          <p:nvPr/>
        </p:nvSpPr>
        <p:spPr>
          <a:xfrm>
            <a:off x="374904" y="5138928"/>
            <a:ext cx="3758184" cy="1380744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Через каждые 10 минут проводит комплекс упражнений гимнастики глаз (</a:t>
            </a:r>
            <a:r>
              <a:rPr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минут).</a:t>
            </a:r>
          </a:p>
        </p:txBody>
      </p:sp>
      <p:sp>
        <p:nvSpPr>
          <p:cNvPr id="10" name="Блок-схема: ссылка на другую страницу 9"/>
          <p:cNvSpPr/>
          <p:nvPr/>
        </p:nvSpPr>
        <p:spPr>
          <a:xfrm>
            <a:off x="4416552" y="4087368"/>
            <a:ext cx="2551176" cy="2432304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8.По окончании работы организатор проверяет, чтобы каждый участник корректно завершил работу, нажав кнопку «Подтвердить ответ» и «Завершить работу».</a:t>
            </a:r>
          </a:p>
        </p:txBody>
      </p:sp>
      <p:sp>
        <p:nvSpPr>
          <p:cNvPr id="12" name="Блок-схема: ссылка на другую страницу 11"/>
          <p:cNvSpPr/>
          <p:nvPr/>
        </p:nvSpPr>
        <p:spPr>
          <a:xfrm>
            <a:off x="7251192" y="5138928"/>
            <a:ext cx="4270248" cy="1380744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Зафиксировать в бумажном протоколе, что участник завершил работу.</a:t>
            </a:r>
          </a:p>
        </p:txBody>
      </p:sp>
    </p:spTree>
    <p:extLst>
      <p:ext uri="{BB962C8B-B14F-4D97-AF65-F5344CB8AC3E}">
        <p14:creationId xmlns:p14="http://schemas.microsoft.com/office/powerpoint/2010/main" val="27878774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57200" y="338328"/>
            <a:ext cx="11210544" cy="120700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эксперта:</a:t>
            </a:r>
          </a:p>
        </p:txBody>
      </p:sp>
      <p:sp>
        <p:nvSpPr>
          <p:cNvPr id="3" name="Блок-схема: ссылка на другую страницу 2"/>
          <p:cNvSpPr/>
          <p:nvPr/>
        </p:nvSpPr>
        <p:spPr>
          <a:xfrm>
            <a:off x="292608" y="1655064"/>
            <a:ext cx="2029968" cy="4224528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Оценивает работы участников в соответствии с критериями оценивания.</a:t>
            </a:r>
          </a:p>
        </p:txBody>
      </p:sp>
      <p:sp>
        <p:nvSpPr>
          <p:cNvPr id="4" name="Блок-схема: ссылка на другую страницу 3"/>
          <p:cNvSpPr/>
          <p:nvPr/>
        </p:nvSpPr>
        <p:spPr>
          <a:xfrm>
            <a:off x="4224528" y="1655064"/>
            <a:ext cx="1847088" cy="4224528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Если участник не приступал к заданию, то слева от задания в специальное поле вносится «Х».</a:t>
            </a:r>
          </a:p>
        </p:txBody>
      </p:sp>
      <p:sp>
        <p:nvSpPr>
          <p:cNvPr id="5" name="Блок-схема: ссылка на другую страницу 4"/>
          <p:cNvSpPr/>
          <p:nvPr/>
        </p:nvSpPr>
        <p:spPr>
          <a:xfrm>
            <a:off x="2322576" y="2734056"/>
            <a:ext cx="1901952" cy="4041648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Вносит баллы за каждое задание в соответствующее поле слева от задания.</a:t>
            </a:r>
          </a:p>
        </p:txBody>
      </p:sp>
      <p:sp>
        <p:nvSpPr>
          <p:cNvPr id="6" name="Блок-схема: ссылка на другую страницу 5"/>
          <p:cNvSpPr/>
          <p:nvPr/>
        </p:nvSpPr>
        <p:spPr>
          <a:xfrm>
            <a:off x="6071616" y="2670048"/>
            <a:ext cx="1901952" cy="4041648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В случае выполнения работ в компьютерном формате эксперту предоставляется доступ в ЛК в системе «Эксперт».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Блок-схема: ссылка на другую страницу 6"/>
          <p:cNvSpPr/>
          <p:nvPr/>
        </p:nvSpPr>
        <p:spPr>
          <a:xfrm>
            <a:off x="7973568" y="1655064"/>
            <a:ext cx="1847088" cy="4224528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Проверку заданий эксперт завершает в сроки, указанные в плане – графике проведения ВПР.</a:t>
            </a:r>
          </a:p>
        </p:txBody>
      </p:sp>
      <p:sp>
        <p:nvSpPr>
          <p:cNvPr id="8" name="Блок-схема: ссылка на другую страницу 7"/>
          <p:cNvSpPr/>
          <p:nvPr/>
        </p:nvSpPr>
        <p:spPr>
          <a:xfrm>
            <a:off x="9820656" y="2670048"/>
            <a:ext cx="1901952" cy="4073652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Если эксперт не укладывается в сроки проверки, он должен сообщить об этом организатору ОО. </a:t>
            </a:r>
          </a:p>
        </p:txBody>
      </p:sp>
    </p:spTree>
    <p:extLst>
      <p:ext uri="{BB962C8B-B14F-4D97-AF65-F5344CB8AC3E}">
        <p14:creationId xmlns:p14="http://schemas.microsoft.com/office/powerpoint/2010/main" val="26071440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57200" y="338328"/>
            <a:ext cx="11210544" cy="120700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независимого наблюдателя:</a:t>
            </a:r>
          </a:p>
        </p:txBody>
      </p:sp>
      <p:sp>
        <p:nvSpPr>
          <p:cNvPr id="3" name="Блок-схема: ссылка на другую страницу 2"/>
          <p:cNvSpPr/>
          <p:nvPr/>
        </p:nvSpPr>
        <p:spPr>
          <a:xfrm>
            <a:off x="292608" y="1655064"/>
            <a:ext cx="2029968" cy="3813048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В день проведения ВПР прибывает в ОО не позднее, чем за 30 минут до начала проведения ВПР. </a:t>
            </a:r>
          </a:p>
        </p:txBody>
      </p:sp>
      <p:sp>
        <p:nvSpPr>
          <p:cNvPr id="4" name="Блок-схема: ссылка на другую страницу 3"/>
          <p:cNvSpPr/>
          <p:nvPr/>
        </p:nvSpPr>
        <p:spPr>
          <a:xfrm>
            <a:off x="4718304" y="1655064"/>
            <a:ext cx="2295144" cy="3694176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Свободно передвигаются по территории ОО, задействованной при проведении ВПР, в том числе в аудиториях ВПР.</a:t>
            </a:r>
          </a:p>
        </p:txBody>
      </p:sp>
      <p:sp>
        <p:nvSpPr>
          <p:cNvPr id="5" name="Блок-схема: ссылка на другую страницу 4"/>
          <p:cNvSpPr/>
          <p:nvPr/>
        </p:nvSpPr>
        <p:spPr>
          <a:xfrm>
            <a:off x="2487168" y="1655064"/>
            <a:ext cx="2103120" cy="3621024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Осуществляет контроль за соблюдения порядка проведения ВПР в ОО и аудиториях.</a:t>
            </a:r>
          </a:p>
        </p:txBody>
      </p:sp>
      <p:sp>
        <p:nvSpPr>
          <p:cNvPr id="6" name="Блок-схема: ссылка на другую страницу 5"/>
          <p:cNvSpPr/>
          <p:nvPr/>
        </p:nvSpPr>
        <p:spPr>
          <a:xfrm>
            <a:off x="7141464" y="1655064"/>
            <a:ext cx="2157984" cy="3813048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В случае нарушения порядка проведения ВПР, независимый наблюдатель составляет служебную записку в свободной форме.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Блок-схема: ссылка на другую страницу 6"/>
          <p:cNvSpPr/>
          <p:nvPr/>
        </p:nvSpPr>
        <p:spPr>
          <a:xfrm>
            <a:off x="9427464" y="1655064"/>
            <a:ext cx="2432304" cy="3813048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По окончании проведения ВПР передают служебную записку с выявленными нарушениями муниципальному координатору.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56616" y="5550408"/>
            <a:ext cx="11311128" cy="10881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независимых наблюдателей могут привлекаться представители, не имеющие личной заинтересованности, которая может повлиять на надлежащее и беспристрастное осуществление наблюдения.</a:t>
            </a:r>
          </a:p>
        </p:txBody>
      </p:sp>
    </p:spTree>
    <p:extLst>
      <p:ext uri="{BB962C8B-B14F-4D97-AF65-F5344CB8AC3E}">
        <p14:creationId xmlns:p14="http://schemas.microsoft.com/office/powerpoint/2010/main" val="27854636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A43B9-EC6B-2982-B43B-17C53482F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4E5ECA65-6850-5A4C-02F0-7DE662296E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7136899"/>
              </p:ext>
            </p:extLst>
          </p:nvPr>
        </p:nvGraphicFramePr>
        <p:xfrm>
          <a:off x="2032000" y="719667"/>
          <a:ext cx="8128000" cy="5761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251111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6CB07465-E8C0-51B2-AD49-5A133DD117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4555891"/>
              </p:ext>
            </p:extLst>
          </p:nvPr>
        </p:nvGraphicFramePr>
        <p:xfrm>
          <a:off x="2032000" y="719667"/>
          <a:ext cx="8128000" cy="5761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667673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4EEBF8A3-E336-4B36-F5EA-089001AEA4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2608688"/>
              </p:ext>
            </p:extLst>
          </p:nvPr>
        </p:nvGraphicFramePr>
        <p:xfrm>
          <a:off x="2032000" y="719667"/>
          <a:ext cx="8128000" cy="5761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430392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04A4074C-AF65-5F97-B26D-10360DE28B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9592911"/>
              </p:ext>
            </p:extLst>
          </p:nvPr>
        </p:nvGraphicFramePr>
        <p:xfrm>
          <a:off x="2032000" y="719667"/>
          <a:ext cx="8128000" cy="5761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890926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A0F8F608-D36D-F98D-1452-8E4EDB3B93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6724621"/>
              </p:ext>
            </p:extLst>
          </p:nvPr>
        </p:nvGraphicFramePr>
        <p:xfrm>
          <a:off x="2032000" y="719667"/>
          <a:ext cx="8128000" cy="5761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494955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4BE8C314-6930-D572-FD55-C17DD305DD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744823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955909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8DF8ABD0-9BF1-DA7A-7469-5092AA1819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5199410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163951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72159B50-0EF9-C710-FFD0-0EB7C14FA2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4749378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476656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3B17B441-34E8-6AAE-960F-FDC4B5E53A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737815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121525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C74F6958-F3D1-4DC3-45C0-9D8C5CE18A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344364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548365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E022BD4E-4416-6208-B45E-0B4D596471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9474380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695598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36C4DB59-95A2-5581-87CF-EA1B487005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897200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344789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50672FEE-29ED-0EF6-038C-1A0C600D2F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5246578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769080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22997609-801B-1F27-1735-614ABCDFFC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1077769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32010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FEE41492-11E5-9C70-2E42-292A8DDBE3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04498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76715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A71140DC-F83A-C473-EA33-0BA82AE8D1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13966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489548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2BB724A7-E0A3-9EF0-F099-F4B94FE497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220759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709088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3960F6E5-0190-D8DD-79FC-4EA8EF3E41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5888528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76667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6DFF8D81-5B49-B488-7683-475595965D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64603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510736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AA4CD1E8-E180-8CB8-4760-6979D8E0BF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65210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85530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6680C2D1-6F6E-7E71-B7EA-562C0527C9F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498" y="196727"/>
            <a:ext cx="11872957" cy="598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455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498" y="196727"/>
            <a:ext cx="11496882" cy="6267817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498" y="196727"/>
            <a:ext cx="11666088" cy="6235792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498" y="196727"/>
            <a:ext cx="11638649" cy="647369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498" y="196727"/>
            <a:ext cx="11496882" cy="5952139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925" y="141826"/>
            <a:ext cx="11528894" cy="645081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1569</Words>
  <Application>Microsoft Office PowerPoint</Application>
  <PresentationFormat>Широкоэкранный</PresentationFormat>
  <Paragraphs>230</Paragraphs>
  <Slides>47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Нормативно-правовые документы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Инна</dc:creator>
  <cp:lastModifiedBy>annabogdanova72@mail.ru</cp:lastModifiedBy>
  <cp:revision>38</cp:revision>
  <dcterms:created xsi:type="dcterms:W3CDTF">2025-07-12T09:42:21Z</dcterms:created>
  <dcterms:modified xsi:type="dcterms:W3CDTF">2026-08-25T19:07:32Z</dcterms:modified>
</cp:coreProperties>
</file>